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1.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tags/tag11.xml" ContentType="application/vnd.openxmlformats-officedocument.presentationml.tags+xml"/>
  <Override PartName="/ppt/notesSlides/notesSlide32.xml" ContentType="application/vnd.openxmlformats-officedocument.presentationml.notesSlide+xml"/>
  <Override PartName="/ppt/tags/tag12.xml" ContentType="application/vnd.openxmlformats-officedocument.presentationml.tags+xml"/>
  <Override PartName="/ppt/notesSlides/notesSlide33.xml" ContentType="application/vnd.openxmlformats-officedocument.presentationml.notesSlide+xml"/>
  <Override PartName="/ppt/tags/tag13.xml" ContentType="application/vnd.openxmlformats-officedocument.presentationml.tags+xml"/>
  <Override PartName="/ppt/notesSlides/notesSlide34.xml" ContentType="application/vnd.openxmlformats-officedocument.presentationml.notesSlide+xml"/>
  <Override PartName="/ppt/tags/tag14.xml" ContentType="application/vnd.openxmlformats-officedocument.presentationml.tags+xml"/>
  <Override PartName="/ppt/notesSlides/notesSlide35.xml" ContentType="application/vnd.openxmlformats-officedocument.presentationml.notesSlide+xml"/>
  <Override PartName="/ppt/tags/tag1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6.xml" ContentType="application/vnd.openxmlformats-officedocument.presentationml.tags+xml"/>
  <Override PartName="/ppt/notesSlides/notesSlide40.xml" ContentType="application/vnd.openxmlformats-officedocument.presentationml.notesSlide+xml"/>
  <Override PartName="/ppt/tags/tag17.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8.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1.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4"/>
    <p:sldMasterId id="2147483698" r:id="rId5"/>
    <p:sldMasterId id="2147483761" r:id="rId6"/>
    <p:sldMasterId id="2147483763" r:id="rId7"/>
    <p:sldMasterId id="2147483775" r:id="rId8"/>
    <p:sldMasterId id="2147483787" r:id="rId9"/>
    <p:sldMasterId id="2147483800" r:id="rId10"/>
    <p:sldMasterId id="2147483808" r:id="rId11"/>
    <p:sldMasterId id="2147483820" r:id="rId12"/>
    <p:sldMasterId id="2147483832" r:id="rId13"/>
    <p:sldMasterId id="2147483835" r:id="rId14"/>
    <p:sldMasterId id="2147483838" r:id="rId15"/>
    <p:sldMasterId id="2147483841" r:id="rId16"/>
    <p:sldMasterId id="2147483846" r:id="rId17"/>
    <p:sldMasterId id="2147483860" r:id="rId18"/>
  </p:sldMasterIdLst>
  <p:notesMasterIdLst>
    <p:notesMasterId r:id="rId77"/>
  </p:notesMasterIdLst>
  <p:handoutMasterIdLst>
    <p:handoutMasterId r:id="rId78"/>
  </p:handoutMasterIdLst>
  <p:sldIdLst>
    <p:sldId id="2113417495" r:id="rId19"/>
    <p:sldId id="2141411798" r:id="rId20"/>
    <p:sldId id="2113417429" r:id="rId21"/>
    <p:sldId id="2141411796" r:id="rId22"/>
    <p:sldId id="2141411797" r:id="rId23"/>
    <p:sldId id="2141411803" r:id="rId24"/>
    <p:sldId id="2141411801" r:id="rId25"/>
    <p:sldId id="2141411799" r:id="rId26"/>
    <p:sldId id="2141411800" r:id="rId27"/>
    <p:sldId id="2141411874" r:id="rId28"/>
    <p:sldId id="2141411869" r:id="rId29"/>
    <p:sldId id="2113417590" r:id="rId30"/>
    <p:sldId id="2141411870" r:id="rId31"/>
    <p:sldId id="2141411875" r:id="rId32"/>
    <p:sldId id="2141411876" r:id="rId33"/>
    <p:sldId id="2113417592" r:id="rId34"/>
    <p:sldId id="2141411873" r:id="rId35"/>
    <p:sldId id="2141411877" r:id="rId36"/>
    <p:sldId id="2141411878" r:id="rId37"/>
    <p:sldId id="2113417515" r:id="rId38"/>
    <p:sldId id="2141411879" r:id="rId39"/>
    <p:sldId id="2141411880" r:id="rId40"/>
    <p:sldId id="2141411881" r:id="rId41"/>
    <p:sldId id="2141411882" r:id="rId42"/>
    <p:sldId id="2141411883" r:id="rId43"/>
    <p:sldId id="2141411884" r:id="rId44"/>
    <p:sldId id="2113417540" r:id="rId45"/>
    <p:sldId id="2141411887" r:id="rId46"/>
    <p:sldId id="2141411755" r:id="rId47"/>
    <p:sldId id="2141411756" r:id="rId48"/>
    <p:sldId id="2141411757" r:id="rId49"/>
    <p:sldId id="2113417625" r:id="rId50"/>
    <p:sldId id="2141411758" r:id="rId51"/>
    <p:sldId id="2141411759" r:id="rId52"/>
    <p:sldId id="2141411760" r:id="rId53"/>
    <p:sldId id="2141411889" r:id="rId54"/>
    <p:sldId id="2141411762" r:id="rId55"/>
    <p:sldId id="2141411888" r:id="rId56"/>
    <p:sldId id="2141411764" r:id="rId57"/>
    <p:sldId id="2113417628" r:id="rId58"/>
    <p:sldId id="2141411890" r:id="rId59"/>
    <p:sldId id="2113417542" r:id="rId60"/>
    <p:sldId id="2141411714" r:id="rId61"/>
    <p:sldId id="2141411765" r:id="rId62"/>
    <p:sldId id="2141411766" r:id="rId63"/>
    <p:sldId id="2141411767" r:id="rId64"/>
    <p:sldId id="2141411900" r:id="rId65"/>
    <p:sldId id="2141411892" r:id="rId66"/>
    <p:sldId id="2141411893" r:id="rId67"/>
    <p:sldId id="2141411894" r:id="rId68"/>
    <p:sldId id="2141411895" r:id="rId69"/>
    <p:sldId id="2141411896" r:id="rId70"/>
    <p:sldId id="2141411897" r:id="rId71"/>
    <p:sldId id="2141411898" r:id="rId72"/>
    <p:sldId id="353" r:id="rId73"/>
    <p:sldId id="2141411899" r:id="rId74"/>
    <p:sldId id="2141411721" r:id="rId75"/>
    <p:sldId id="2141411788"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5F4C78-3277-DF02-233B-D4B24D19740D}" name="Paul A. Torcellini" initials="pat" userId="Paul A. Torcellin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1C0"/>
    <a:srgbClr val="037BA9"/>
    <a:srgbClr val="3B73C1"/>
    <a:srgbClr val="FFF9E7"/>
    <a:srgbClr val="94C83E"/>
    <a:srgbClr val="00549B"/>
    <a:srgbClr val="FFFFFF"/>
    <a:srgbClr val="4599CA"/>
    <a:srgbClr val="E8C134"/>
    <a:srgbClr val="3BC2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0" autoAdjust="0"/>
    <p:restoredTop sz="73087" autoAdjust="0"/>
  </p:normalViewPr>
  <p:slideViewPr>
    <p:cSldViewPr snapToGrid="0">
      <p:cViewPr varScale="1">
        <p:scale>
          <a:sx n="81" d="100"/>
          <a:sy n="81" d="100"/>
        </p:scale>
        <p:origin x="1956" y="78"/>
      </p:cViewPr>
      <p:guideLst/>
    </p:cSldViewPr>
  </p:slideViewPr>
  <p:outlineViewPr>
    <p:cViewPr>
      <p:scale>
        <a:sx n="33" d="100"/>
        <a:sy n="33" d="100"/>
      </p:scale>
      <p:origin x="0" y="-34936"/>
    </p:cViewPr>
  </p:outlineViewPr>
  <p:notesTextViewPr>
    <p:cViewPr>
      <p:scale>
        <a:sx n="1" d="1"/>
        <a:sy n="1" d="1"/>
      </p:scale>
      <p:origin x="0" y="0"/>
    </p:cViewPr>
  </p:notesTextViewPr>
  <p:sorterViewPr>
    <p:cViewPr>
      <p:scale>
        <a:sx n="87" d="100"/>
        <a:sy n="87" d="100"/>
      </p:scale>
      <p:origin x="0" y="0"/>
    </p:cViewPr>
  </p:sorterViewPr>
  <p:notesViewPr>
    <p:cSldViewPr snapToGrid="0">
      <p:cViewPr varScale="1">
        <p:scale>
          <a:sx n="65" d="100"/>
          <a:sy n="65" d="100"/>
        </p:scale>
        <p:origin x="2299"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3.xml"/><Relationship Id="rId82" Type="http://schemas.openxmlformats.org/officeDocument/2006/relationships/tableStyles" Target="tableStyles.xml"/><Relationship Id="rId19" Type="http://schemas.openxmlformats.org/officeDocument/2006/relationships/slide" Target="slides/slide1.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4.xml"/><Relationship Id="rId71" Type="http://schemas.openxmlformats.org/officeDocument/2006/relationships/slide" Target="slides/slide53.xml"/><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Users\p2skent\Desktop\Yoni%20ES%20Article%20Figures\HeatLoadAnalysis_SDSU%20Building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p2skent\Desktop\Yoni%20ES%20Article%20Figures\HeatLoadAnalysis_SDSU%20Building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3600" b="1" i="0" dirty="0">
                <a:latin typeface="Roboto Condensed" panose="02000000000000000000" pitchFamily="2" charset="0"/>
                <a:ea typeface="Roboto Condensed" panose="02000000000000000000" pitchFamily="2" charset="0"/>
                <a:cs typeface="Roboto Condensed" panose="02000000000000000000" pitchFamily="2" charset="0"/>
              </a:rPr>
              <a:t>Sample Building Annual Heat Load Profile</a:t>
            </a:r>
          </a:p>
        </c:rich>
      </c:tx>
      <c:layout>
        <c:manualLayout>
          <c:xMode val="edge"/>
          <c:yMode val="edge"/>
          <c:x val="4.1547527813298644E-2"/>
          <c:y val="1.307464594055411E-2"/>
        </c:manualLayout>
      </c:layout>
      <c:overlay val="0"/>
      <c:spPr>
        <a:noFill/>
        <a:ln>
          <a:noFill/>
        </a:ln>
        <a:effectLst/>
      </c:spPr>
      <c:txPr>
        <a:bodyPr rot="0" spcFirstLastPara="1" vertOverflow="ellipsis" vert="horz" wrap="square" anchor="ctr" anchorCtr="1"/>
        <a:lstStyle/>
        <a:p>
          <a:pPr>
            <a:defRPr sz="3600" b="1" i="0" u="none" strike="noStrike" kern="1200" spc="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autoTitleDeleted val="0"/>
    <c:plotArea>
      <c:layout/>
      <c:barChart>
        <c:barDir val="col"/>
        <c:grouping val="clustered"/>
        <c:varyColors val="0"/>
        <c:ser>
          <c:idx val="0"/>
          <c:order val="0"/>
          <c:tx>
            <c:strRef>
              <c:f>GMCS!$K$1</c:f>
              <c:strCache>
                <c:ptCount val="1"/>
                <c:pt idx="0">
                  <c:v>Annual Therms</c:v>
                </c:pt>
              </c:strCache>
            </c:strRef>
          </c:tx>
          <c:spPr>
            <a:solidFill>
              <a:schemeClr val="accent1"/>
            </a:solidFill>
            <a:ln>
              <a:solidFill>
                <a:schemeClr val="tx1"/>
              </a:solidFill>
            </a:ln>
            <a:effectLst/>
          </c:spPr>
          <c:invertIfNegative val="0"/>
          <c:cat>
            <c:numRef>
              <c:f>Nasatir!$J$2:$J$21</c:f>
              <c:numCache>
                <c:formatCode>0%</c:formatCode>
                <c:ptCount val="20"/>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pt idx="19">
                  <c:v>1</c:v>
                </c:pt>
              </c:numCache>
            </c:numRef>
          </c:cat>
          <c:val>
            <c:numRef>
              <c:f>GMCS!$K$2:$K$21</c:f>
              <c:numCache>
                <c:formatCode>_(* #,##0_);_(* \(#,##0\);_(* "-"??_);_(@_)</c:formatCode>
                <c:ptCount val="20"/>
                <c:pt idx="0">
                  <c:v>77.579500000000138</c:v>
                </c:pt>
                <c:pt idx="1">
                  <c:v>226.48637500000001</c:v>
                </c:pt>
                <c:pt idx="2">
                  <c:v>1662.0681250000014</c:v>
                </c:pt>
                <c:pt idx="3">
                  <c:v>4156.7696249999981</c:v>
                </c:pt>
                <c:pt idx="4">
                  <c:v>4097.7746249999991</c:v>
                </c:pt>
                <c:pt idx="5">
                  <c:v>2710.1016250000039</c:v>
                </c:pt>
                <c:pt idx="6">
                  <c:v>600.24499999999989</c:v>
                </c:pt>
                <c:pt idx="7">
                  <c:v>257.06525000000005</c:v>
                </c:pt>
                <c:pt idx="8">
                  <c:v>294.84462500000001</c:v>
                </c:pt>
                <c:pt idx="9">
                  <c:v>113.95149999999998</c:v>
                </c:pt>
                <c:pt idx="10">
                  <c:v>89.003999999999991</c:v>
                </c:pt>
                <c:pt idx="11">
                  <c:v>30.853875000000002</c:v>
                </c:pt>
                <c:pt idx="12">
                  <c:v>0</c:v>
                </c:pt>
                <c:pt idx="13">
                  <c:v>0</c:v>
                </c:pt>
                <c:pt idx="14">
                  <c:v>0</c:v>
                </c:pt>
                <c:pt idx="15">
                  <c:v>0</c:v>
                </c:pt>
                <c:pt idx="16">
                  <c:v>0</c:v>
                </c:pt>
                <c:pt idx="17">
                  <c:v>0</c:v>
                </c:pt>
                <c:pt idx="18">
                  <c:v>0</c:v>
                </c:pt>
                <c:pt idx="19">
                  <c:v>0</c:v>
                </c:pt>
              </c:numCache>
            </c:numRef>
          </c:val>
          <c:extLst>
            <c:ext xmlns:c16="http://schemas.microsoft.com/office/drawing/2014/chart" uri="{C3380CC4-5D6E-409C-BE32-E72D297353CC}">
              <c16:uniqueId val="{00000000-75F3-B245-B90E-2A1DB999DECB}"/>
            </c:ext>
          </c:extLst>
        </c:ser>
        <c:dLbls>
          <c:showLegendKey val="0"/>
          <c:showVal val="0"/>
          <c:showCatName val="0"/>
          <c:showSerName val="0"/>
          <c:showPercent val="0"/>
          <c:showBubbleSize val="0"/>
        </c:dLbls>
        <c:gapWidth val="0"/>
        <c:overlap val="-27"/>
        <c:axId val="592025456"/>
        <c:axId val="592028736"/>
      </c:barChart>
      <c:lineChart>
        <c:grouping val="standard"/>
        <c:varyColors val="0"/>
        <c:ser>
          <c:idx val="1"/>
          <c:order val="1"/>
          <c:tx>
            <c:strRef>
              <c:f>GMCS!$L$1</c:f>
              <c:strCache>
                <c:ptCount val="1"/>
                <c:pt idx="0">
                  <c:v>Cumulative Annual Percent Consumption</c:v>
                </c:pt>
              </c:strCache>
            </c:strRef>
          </c:tx>
          <c:spPr>
            <a:ln w="50800" cap="rnd">
              <a:solidFill>
                <a:schemeClr val="accent2"/>
              </a:solidFill>
              <a:round/>
            </a:ln>
            <a:effectLst/>
          </c:spPr>
          <c:marker>
            <c:symbol val="none"/>
          </c:marker>
          <c:cat>
            <c:numRef>
              <c:f>GMCS!$J$2:$J$21</c:f>
              <c:numCache>
                <c:formatCode>0%</c:formatCode>
                <c:ptCount val="20"/>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pt idx="19">
                  <c:v>1</c:v>
                </c:pt>
              </c:numCache>
            </c:numRef>
          </c:cat>
          <c:val>
            <c:numRef>
              <c:f>GMCS!$L$2:$L$21</c:f>
              <c:numCache>
                <c:formatCode>0%</c:formatCode>
                <c:ptCount val="20"/>
                <c:pt idx="0">
                  <c:v>5.4187948965666198E-3</c:v>
                </c:pt>
                <c:pt idx="1">
                  <c:v>2.1238479387854545E-2</c:v>
                </c:pt>
                <c:pt idx="2">
                  <c:v>0.13733108469590682</c:v>
                </c:pt>
                <c:pt idx="3">
                  <c:v>0.42767430719866967</c:v>
                </c:pt>
                <c:pt idx="4">
                  <c:v>0.71389683022640438</c:v>
                </c:pt>
                <c:pt idx="5">
                  <c:v>0.90319277638134088</c:v>
                </c:pt>
                <c:pt idx="6">
                  <c:v>0.94511885920850036</c:v>
                </c:pt>
                <c:pt idx="7">
                  <c:v>0.96307442562468792</c:v>
                </c:pt>
                <c:pt idx="8">
                  <c:v>0.98366881652988958</c:v>
                </c:pt>
                <c:pt idx="9">
                  <c:v>0.99162813318771936</c:v>
                </c:pt>
                <c:pt idx="10">
                  <c:v>0.99784490979718476</c:v>
                </c:pt>
                <c:pt idx="11">
                  <c:v>1</c:v>
                </c:pt>
                <c:pt idx="12">
                  <c:v>1</c:v>
                </c:pt>
                <c:pt idx="13">
                  <c:v>1</c:v>
                </c:pt>
                <c:pt idx="14">
                  <c:v>1</c:v>
                </c:pt>
                <c:pt idx="15">
                  <c:v>1</c:v>
                </c:pt>
                <c:pt idx="16">
                  <c:v>1</c:v>
                </c:pt>
                <c:pt idx="17">
                  <c:v>1</c:v>
                </c:pt>
                <c:pt idx="18">
                  <c:v>1</c:v>
                </c:pt>
                <c:pt idx="19">
                  <c:v>1</c:v>
                </c:pt>
              </c:numCache>
            </c:numRef>
          </c:val>
          <c:smooth val="0"/>
          <c:extLst>
            <c:ext xmlns:c16="http://schemas.microsoft.com/office/drawing/2014/chart" uri="{C3380CC4-5D6E-409C-BE32-E72D297353CC}">
              <c16:uniqueId val="{00000001-75F3-B245-B90E-2A1DB999DECB}"/>
            </c:ext>
          </c:extLst>
        </c:ser>
        <c:dLbls>
          <c:showLegendKey val="0"/>
          <c:showVal val="0"/>
          <c:showCatName val="0"/>
          <c:showSerName val="0"/>
          <c:showPercent val="0"/>
          <c:showBubbleSize val="0"/>
        </c:dLbls>
        <c:marker val="1"/>
        <c:smooth val="0"/>
        <c:axId val="421703560"/>
        <c:axId val="421698640"/>
      </c:lineChart>
      <c:catAx>
        <c:axId val="42170356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2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Percent of Design Load</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421698640"/>
        <c:crosses val="autoZero"/>
        <c:auto val="1"/>
        <c:lblAlgn val="ctr"/>
        <c:lblOffset val="100"/>
        <c:noMultiLvlLbl val="0"/>
      </c:catAx>
      <c:valAx>
        <c:axId val="42169864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2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Cumulative Annual Percent Therm Consumption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421703560"/>
        <c:crosses val="autoZero"/>
        <c:crossBetween val="between"/>
      </c:valAx>
      <c:valAx>
        <c:axId val="592028736"/>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2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Annual Load within Percent Load Bin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592025456"/>
        <c:crosses val="max"/>
        <c:crossBetween val="between"/>
      </c:valAx>
      <c:catAx>
        <c:axId val="592025456"/>
        <c:scaling>
          <c:orientation val="minMax"/>
        </c:scaling>
        <c:delete val="1"/>
        <c:axPos val="b"/>
        <c:numFmt formatCode="0%" sourceLinked="1"/>
        <c:majorTickMark val="out"/>
        <c:minorTickMark val="none"/>
        <c:tickLblPos val="nextTo"/>
        <c:crossAx val="5920287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3600" b="1" i="0" dirty="0">
                <a:latin typeface="Roboto Condensed" panose="02000000000000000000" pitchFamily="2" charset="0"/>
                <a:ea typeface="Roboto Condensed" panose="02000000000000000000" pitchFamily="2" charset="0"/>
                <a:cs typeface="Roboto Condensed" panose="02000000000000000000" pitchFamily="2" charset="0"/>
              </a:rPr>
              <a:t>Sample Building Annual Heat Load Profile</a:t>
            </a:r>
          </a:p>
        </c:rich>
      </c:tx>
      <c:layout>
        <c:manualLayout>
          <c:xMode val="edge"/>
          <c:yMode val="edge"/>
          <c:x val="4.1547527813298644E-2"/>
          <c:y val="1.307464594055411E-2"/>
        </c:manualLayout>
      </c:layout>
      <c:overlay val="0"/>
      <c:spPr>
        <a:noFill/>
        <a:ln>
          <a:noFill/>
        </a:ln>
        <a:effectLst/>
      </c:spPr>
      <c:txPr>
        <a:bodyPr rot="0" spcFirstLastPara="1" vertOverflow="ellipsis" vert="horz" wrap="square" anchor="ctr" anchorCtr="1"/>
        <a:lstStyle/>
        <a:p>
          <a:pPr>
            <a:defRPr sz="3600" b="1" i="0" u="none" strike="noStrike" kern="1200" spc="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autoTitleDeleted val="0"/>
    <c:plotArea>
      <c:layout/>
      <c:barChart>
        <c:barDir val="col"/>
        <c:grouping val="clustered"/>
        <c:varyColors val="0"/>
        <c:ser>
          <c:idx val="0"/>
          <c:order val="0"/>
          <c:tx>
            <c:strRef>
              <c:f>GMCS!$K$1</c:f>
              <c:strCache>
                <c:ptCount val="1"/>
                <c:pt idx="0">
                  <c:v>Annual Therms</c:v>
                </c:pt>
              </c:strCache>
            </c:strRef>
          </c:tx>
          <c:spPr>
            <a:solidFill>
              <a:schemeClr val="accent1"/>
            </a:solidFill>
            <a:ln>
              <a:solidFill>
                <a:schemeClr val="tx1"/>
              </a:solidFill>
            </a:ln>
            <a:effectLst/>
          </c:spPr>
          <c:invertIfNegative val="0"/>
          <c:cat>
            <c:numRef>
              <c:f>Nasatir!$J$2:$J$21</c:f>
              <c:numCache>
                <c:formatCode>0%</c:formatCode>
                <c:ptCount val="20"/>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pt idx="19">
                  <c:v>1</c:v>
                </c:pt>
              </c:numCache>
            </c:numRef>
          </c:cat>
          <c:val>
            <c:numRef>
              <c:f>GMCS!$K$2:$K$21</c:f>
              <c:numCache>
                <c:formatCode>_(* #,##0_);_(* \(#,##0\);_(* "-"??_);_(@_)</c:formatCode>
                <c:ptCount val="20"/>
                <c:pt idx="0">
                  <c:v>77.579500000000138</c:v>
                </c:pt>
                <c:pt idx="1">
                  <c:v>226.48637500000001</c:v>
                </c:pt>
                <c:pt idx="2">
                  <c:v>1662.0681250000014</c:v>
                </c:pt>
                <c:pt idx="3">
                  <c:v>4156.7696249999981</c:v>
                </c:pt>
                <c:pt idx="4">
                  <c:v>4097.7746249999991</c:v>
                </c:pt>
                <c:pt idx="5">
                  <c:v>2710.1016250000039</c:v>
                </c:pt>
                <c:pt idx="6">
                  <c:v>600.24499999999989</c:v>
                </c:pt>
                <c:pt idx="7">
                  <c:v>257.06525000000005</c:v>
                </c:pt>
                <c:pt idx="8">
                  <c:v>294.84462500000001</c:v>
                </c:pt>
                <c:pt idx="9">
                  <c:v>113.95149999999998</c:v>
                </c:pt>
                <c:pt idx="10">
                  <c:v>89.003999999999991</c:v>
                </c:pt>
                <c:pt idx="11">
                  <c:v>30.853875000000002</c:v>
                </c:pt>
                <c:pt idx="12">
                  <c:v>0</c:v>
                </c:pt>
                <c:pt idx="13">
                  <c:v>0</c:v>
                </c:pt>
                <c:pt idx="14">
                  <c:v>0</c:v>
                </c:pt>
                <c:pt idx="15">
                  <c:v>0</c:v>
                </c:pt>
                <c:pt idx="16">
                  <c:v>0</c:v>
                </c:pt>
                <c:pt idx="17">
                  <c:v>0</c:v>
                </c:pt>
                <c:pt idx="18">
                  <c:v>0</c:v>
                </c:pt>
                <c:pt idx="19">
                  <c:v>0</c:v>
                </c:pt>
              </c:numCache>
            </c:numRef>
          </c:val>
          <c:extLst>
            <c:ext xmlns:c16="http://schemas.microsoft.com/office/drawing/2014/chart" uri="{C3380CC4-5D6E-409C-BE32-E72D297353CC}">
              <c16:uniqueId val="{00000000-75F3-B245-B90E-2A1DB999DECB}"/>
            </c:ext>
          </c:extLst>
        </c:ser>
        <c:dLbls>
          <c:showLegendKey val="0"/>
          <c:showVal val="0"/>
          <c:showCatName val="0"/>
          <c:showSerName val="0"/>
          <c:showPercent val="0"/>
          <c:showBubbleSize val="0"/>
        </c:dLbls>
        <c:gapWidth val="0"/>
        <c:overlap val="-27"/>
        <c:axId val="592025456"/>
        <c:axId val="592028736"/>
      </c:barChart>
      <c:lineChart>
        <c:grouping val="standard"/>
        <c:varyColors val="0"/>
        <c:ser>
          <c:idx val="1"/>
          <c:order val="1"/>
          <c:tx>
            <c:strRef>
              <c:f>GMCS!$L$1</c:f>
              <c:strCache>
                <c:ptCount val="1"/>
                <c:pt idx="0">
                  <c:v>Cumulative Annual Percent Consumption</c:v>
                </c:pt>
              </c:strCache>
            </c:strRef>
          </c:tx>
          <c:spPr>
            <a:ln w="50800" cap="rnd">
              <a:solidFill>
                <a:schemeClr val="accent2"/>
              </a:solidFill>
              <a:round/>
            </a:ln>
            <a:effectLst/>
          </c:spPr>
          <c:marker>
            <c:symbol val="none"/>
          </c:marker>
          <c:cat>
            <c:numRef>
              <c:f>GMCS!$J$2:$J$21</c:f>
              <c:numCache>
                <c:formatCode>0%</c:formatCode>
                <c:ptCount val="20"/>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pt idx="19">
                  <c:v>1</c:v>
                </c:pt>
              </c:numCache>
            </c:numRef>
          </c:cat>
          <c:val>
            <c:numRef>
              <c:f>GMCS!$L$2:$L$21</c:f>
              <c:numCache>
                <c:formatCode>0%</c:formatCode>
                <c:ptCount val="20"/>
                <c:pt idx="0">
                  <c:v>5.4187948965666198E-3</c:v>
                </c:pt>
                <c:pt idx="1">
                  <c:v>2.1238479387854545E-2</c:v>
                </c:pt>
                <c:pt idx="2">
                  <c:v>0.13733108469590682</c:v>
                </c:pt>
                <c:pt idx="3">
                  <c:v>0.42767430719866967</c:v>
                </c:pt>
                <c:pt idx="4">
                  <c:v>0.71389683022640438</c:v>
                </c:pt>
                <c:pt idx="5">
                  <c:v>0.90319277638134088</c:v>
                </c:pt>
                <c:pt idx="6">
                  <c:v>0.94511885920850036</c:v>
                </c:pt>
                <c:pt idx="7">
                  <c:v>0.96307442562468792</c:v>
                </c:pt>
                <c:pt idx="8">
                  <c:v>0.98366881652988958</c:v>
                </c:pt>
                <c:pt idx="9">
                  <c:v>0.99162813318771936</c:v>
                </c:pt>
                <c:pt idx="10">
                  <c:v>0.99784490979718476</c:v>
                </c:pt>
                <c:pt idx="11">
                  <c:v>1</c:v>
                </c:pt>
                <c:pt idx="12">
                  <c:v>1</c:v>
                </c:pt>
                <c:pt idx="13">
                  <c:v>1</c:v>
                </c:pt>
                <c:pt idx="14">
                  <c:v>1</c:v>
                </c:pt>
                <c:pt idx="15">
                  <c:v>1</c:v>
                </c:pt>
                <c:pt idx="16">
                  <c:v>1</c:v>
                </c:pt>
                <c:pt idx="17">
                  <c:v>1</c:v>
                </c:pt>
                <c:pt idx="18">
                  <c:v>1</c:v>
                </c:pt>
                <c:pt idx="19">
                  <c:v>1</c:v>
                </c:pt>
              </c:numCache>
            </c:numRef>
          </c:val>
          <c:smooth val="0"/>
          <c:extLst>
            <c:ext xmlns:c16="http://schemas.microsoft.com/office/drawing/2014/chart" uri="{C3380CC4-5D6E-409C-BE32-E72D297353CC}">
              <c16:uniqueId val="{00000001-75F3-B245-B90E-2A1DB999DECB}"/>
            </c:ext>
          </c:extLst>
        </c:ser>
        <c:dLbls>
          <c:showLegendKey val="0"/>
          <c:showVal val="0"/>
          <c:showCatName val="0"/>
          <c:showSerName val="0"/>
          <c:showPercent val="0"/>
          <c:showBubbleSize val="0"/>
        </c:dLbls>
        <c:marker val="1"/>
        <c:smooth val="0"/>
        <c:axId val="421703560"/>
        <c:axId val="421698640"/>
      </c:lineChart>
      <c:catAx>
        <c:axId val="42170356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2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Percent of Design Load</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421698640"/>
        <c:crosses val="autoZero"/>
        <c:auto val="1"/>
        <c:lblAlgn val="ctr"/>
        <c:lblOffset val="100"/>
        <c:noMultiLvlLbl val="0"/>
      </c:catAx>
      <c:valAx>
        <c:axId val="42169864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2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Cumulative Annual Percent Therm Consumption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421703560"/>
        <c:crosses val="autoZero"/>
        <c:crossBetween val="between"/>
      </c:valAx>
      <c:valAx>
        <c:axId val="592028736"/>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2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Annual Load within Percent Load Bin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592025456"/>
        <c:crosses val="max"/>
        <c:crossBetween val="between"/>
      </c:valAx>
      <c:catAx>
        <c:axId val="592025456"/>
        <c:scaling>
          <c:orientation val="minMax"/>
        </c:scaling>
        <c:delete val="1"/>
        <c:axPos val="b"/>
        <c:numFmt formatCode="0%" sourceLinked="1"/>
        <c:majorTickMark val="out"/>
        <c:minorTickMark val="none"/>
        <c:tickLblPos val="nextTo"/>
        <c:crossAx val="5920287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2A1CA9-7C79-469E-95ED-9247DCD4352C}" type="datetimeFigureOut">
              <a:rPr lang="en-US" smtClean="0"/>
              <a:t>10/28/2025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4D0020-174F-4474-B652-15292476CD4F}" type="slidenum">
              <a:rPr lang="en-US" smtClean="0"/>
              <a:t>‹#›</a:t>
            </a:fld>
            <a:endParaRPr lang="en-US"/>
          </a:p>
        </p:txBody>
      </p:sp>
    </p:spTree>
    <p:extLst>
      <p:ext uri="{BB962C8B-B14F-4D97-AF65-F5344CB8AC3E}">
        <p14:creationId xmlns:p14="http://schemas.microsoft.com/office/powerpoint/2010/main" val="1163707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062452-73BA-4B6E-95A5-E724D6377E4D}"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D3D01E-8E1F-45A0-B4E0-8DAF0D6A9E6B}" type="slidenum">
              <a:rPr lang="en-US" smtClean="0"/>
              <a:t>‹#›</a:t>
            </a:fld>
            <a:endParaRPr lang="en-US"/>
          </a:p>
        </p:txBody>
      </p:sp>
    </p:spTree>
    <p:extLst>
      <p:ext uri="{BB962C8B-B14F-4D97-AF65-F5344CB8AC3E}">
        <p14:creationId xmlns:p14="http://schemas.microsoft.com/office/powerpoint/2010/main" val="35696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CADBD-72C4-874C-9DE2-8F58ADA77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355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Arial" panose="020B0604020202020204" pitchFamily="34" charset="0"/>
              </a:rPr>
              <a:t>We will need to figure out how to substantially reduce emissions from the world’s reliance on electricity generation from coal.  </a:t>
            </a:r>
          </a:p>
          <a:p>
            <a:r>
              <a:rPr lang="en-US" b="0" i="0" u="none" strike="noStrike" dirty="0">
                <a:solidFill>
                  <a:srgbClr val="000000"/>
                </a:solidFill>
                <a:effectLst/>
                <a:latin typeface="Arial" panose="020B0604020202020204" pitchFamily="34" charset="0"/>
              </a:rPr>
              <a:t>As we look for solutions, it is important to understand why we have relied on coal in the past.</a:t>
            </a:r>
          </a:p>
          <a:p>
            <a:endParaRPr lang="en-US" b="0" i="0" u="none" strike="noStrike" dirty="0">
              <a:solidFill>
                <a:srgbClr val="000000"/>
              </a:solidFill>
              <a:effectLst/>
              <a:latin typeface="Arial" panose="020B0604020202020204" pitchFamily="34" charset="0"/>
            </a:endParaRPr>
          </a:p>
          <a:p>
            <a:r>
              <a:rPr lang="en-US" b="0" i="0" u="none" strike="noStrike" dirty="0">
                <a:solidFill>
                  <a:srgbClr val="000000"/>
                </a:solidFill>
                <a:effectLst/>
                <a:latin typeface="Arial" panose="020B0604020202020204" pitchFamily="34" charset="0"/>
              </a:rPr>
              <a:t>Coal has been a reliable and affordable energy source. It is abundant and easy to extract and relatively inexpensive to transport. </a:t>
            </a:r>
          </a:p>
          <a:p>
            <a:r>
              <a:rPr lang="en-US" b="0" i="0" u="none" strike="noStrike" dirty="0">
                <a:solidFill>
                  <a:srgbClr val="000000"/>
                </a:solidFill>
                <a:effectLst/>
                <a:latin typeface="Arial" panose="020B0604020202020204" pitchFamily="34" charset="0"/>
              </a:rPr>
              <a:t>Additionally, it is a very efficient fuel source, meaning that a large amount of energy can be produced from a small amount of coal. </a:t>
            </a:r>
          </a:p>
          <a:p>
            <a:endParaRPr lang="en-US" b="0" i="0" u="none" strike="noStrike" dirty="0">
              <a:solidFill>
                <a:srgbClr val="000000"/>
              </a:solidFill>
              <a:effectLst/>
              <a:latin typeface="Arial" panose="020B0604020202020204" pitchFamily="34" charset="0"/>
            </a:endParaRPr>
          </a:p>
          <a:p>
            <a:r>
              <a:rPr lang="en-US" b="0" i="0" u="none" strike="noStrike" dirty="0">
                <a:solidFill>
                  <a:srgbClr val="000000"/>
                </a:solidFill>
                <a:effectLst/>
                <a:latin typeface="Arial" panose="020B0604020202020204" pitchFamily="34" charset="0"/>
              </a:rPr>
              <a:t>As we look to reduce GHG emissions, coal generation produces more than double the GHG </a:t>
            </a:r>
          </a:p>
          <a:p>
            <a:r>
              <a:rPr lang="en-US" b="0" i="0" u="none" strike="noStrike" dirty="0">
                <a:solidFill>
                  <a:srgbClr val="000000"/>
                </a:solidFill>
                <a:effectLst/>
                <a:latin typeface="Arial" panose="020B0604020202020204" pitchFamily="34" charset="0"/>
              </a:rPr>
              <a:t>emissions when compared to combined cycle natural gas generation.</a:t>
            </a:r>
          </a:p>
          <a:p>
            <a:r>
              <a:rPr lang="en-US" dirty="0"/>
              <a:t>W</a:t>
            </a:r>
            <a:r>
              <a:rPr lang="en-US" b="0" i="0" dirty="0">
                <a:solidFill>
                  <a:srgbClr val="1D3D63"/>
                </a:solidFill>
                <a:effectLst/>
                <a:latin typeface="Lato" panose="020F0502020204030204" pitchFamily="34" charset="0"/>
              </a:rPr>
              <a:t>orld electricity generation added roughly 4450 TW of coal electricity since 2000.  </a:t>
            </a:r>
          </a:p>
          <a:p>
            <a:r>
              <a:rPr lang="en-US" b="0" i="0" dirty="0">
                <a:solidFill>
                  <a:srgbClr val="1D3D63"/>
                </a:solidFill>
                <a:effectLst/>
                <a:latin typeface="Lato" panose="020F0502020204030204" pitchFamily="34" charset="0"/>
              </a:rPr>
              <a:t>Many countries have decreased their coal generation during this period.  </a:t>
            </a:r>
          </a:p>
          <a:p>
            <a:endParaRPr lang="en-US" b="0" i="0" dirty="0">
              <a:solidFill>
                <a:srgbClr val="1D3D63"/>
              </a:solidFill>
              <a:effectLst/>
              <a:latin typeface="Lato" panose="020F0502020204030204" pitchFamily="34" charset="0"/>
            </a:endParaRPr>
          </a:p>
          <a:p>
            <a:r>
              <a:rPr lang="en-US" b="0" i="0" dirty="0">
                <a:solidFill>
                  <a:srgbClr val="1D3D63"/>
                </a:solidFill>
                <a:effectLst/>
                <a:latin typeface="Lato" panose="020F0502020204030204" pitchFamily="34" charset="0"/>
              </a:rPr>
              <a:t>China’s growing economy added roughly 5600 TW of coal generation since 2000, </a:t>
            </a:r>
          </a:p>
          <a:p>
            <a:r>
              <a:rPr lang="en-US" b="0" i="0" dirty="0">
                <a:solidFill>
                  <a:srgbClr val="1D3D63"/>
                </a:solidFill>
                <a:effectLst/>
                <a:latin typeface="Lato" panose="020F0502020204030204" pitchFamily="34" charset="0"/>
              </a:rPr>
              <a:t>slightly more than the amount of low-carbon generation they added during the same timeframe.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527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rPr>
              <a:t>Carbon intensity on this chart is shown in grams of carbon dioxide-equivalents emitted per kilowatt-hour of electricity generated.</a:t>
            </a:r>
          </a:p>
          <a:p>
            <a:endParaRPr lang="en-US" dirty="0"/>
          </a:p>
          <a:p>
            <a:r>
              <a:rPr lang="en-US" dirty="0"/>
              <a:t>The electric grid carbon intensity has been trending downward since 2010 in many parts of the world.  </a:t>
            </a:r>
          </a:p>
          <a:p>
            <a:r>
              <a:rPr lang="en-US" dirty="0"/>
              <a:t>Much of the reduction is due to the rapid increase of low-carbon generation and natural gas generation replacing coal generation.</a:t>
            </a:r>
          </a:p>
          <a:p>
            <a:r>
              <a:rPr lang="en-US" dirty="0"/>
              <a:t>Economics will continue to play a critical role in the overall solution sets as we transition towards low-carbon generation.</a:t>
            </a:r>
          </a:p>
          <a:p>
            <a:r>
              <a:rPr lang="en-US" dirty="0"/>
              <a:t>The energy around the globe must be accessible and affordable.</a:t>
            </a:r>
          </a:p>
          <a:p>
            <a:endParaRPr lang="en-US" dirty="0"/>
          </a:p>
          <a:p>
            <a:r>
              <a:rPr lang="en-US" b="1" dirty="0"/>
              <a:t>&lt;click&gt; </a:t>
            </a:r>
            <a:r>
              <a:rPr lang="en-US" dirty="0"/>
              <a:t>The GHG carbon intensity from an 80% efficient natural gas boiler is shown.  This is gCO2/kWh of output.</a:t>
            </a:r>
          </a:p>
          <a:p>
            <a:r>
              <a:rPr lang="en-US" b="1" dirty="0"/>
              <a:t>&lt;click&gt; </a:t>
            </a:r>
            <a:r>
              <a:rPr lang="en-US" dirty="0"/>
              <a:t>The boiler’s actual annual operating efficiency is closer to 70% when accounting for </a:t>
            </a:r>
            <a:r>
              <a:rPr lang="en-US" b="0" i="0" dirty="0">
                <a:solidFill>
                  <a:srgbClr val="333333"/>
                </a:solidFill>
                <a:effectLst/>
                <a:latin typeface="Lora" panose="020F0502020204030204" pitchFamily="34" charset="0"/>
              </a:rPr>
              <a:t>off-standard stack losses.</a:t>
            </a:r>
            <a:endParaRPr lang="en-US" dirty="0"/>
          </a:p>
          <a:p>
            <a:r>
              <a:rPr lang="en-US" dirty="0"/>
              <a:t>The electric grid carbon intensity values typically increase by 5% to account for the electrical distribution system losses to the building.</a:t>
            </a:r>
          </a:p>
          <a:p>
            <a:endParaRPr lang="en-US" dirty="0"/>
          </a:p>
          <a:p>
            <a:r>
              <a:rPr lang="en-US" dirty="0"/>
              <a:t>This is why efficient electrification of heat loads will be required using heat pump technology.  </a:t>
            </a:r>
          </a:p>
          <a:p>
            <a:r>
              <a:rPr lang="en-US" dirty="0"/>
              <a:t>A heat pump with an operational COP of 2.0 or 200% efficiency would cut the electricity carbon intensity in half per kWh of heating</a:t>
            </a:r>
          </a:p>
          <a:p>
            <a:r>
              <a:rPr lang="en-US" dirty="0"/>
              <a:t>Electric resistance technology would generate more emissions than natural gas boilers in many areas of the world.</a:t>
            </a:r>
          </a:p>
          <a:p>
            <a:endParaRPr lang="en-US" dirty="0"/>
          </a:p>
          <a:p>
            <a:endParaRPr lang="en-US" sz="1200"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590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68CBB-21E3-9024-A087-A0E191E11E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90731-8AA2-6ECF-AFB2-40DCBCF42C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F8970-38DD-E8B9-0DAB-3C059A1F822C}"/>
              </a:ext>
            </a:extLst>
          </p:cNvPr>
          <p:cNvSpPr>
            <a:spLocks noGrp="1"/>
          </p:cNvSpPr>
          <p:nvPr>
            <p:ph type="body" idx="1"/>
          </p:nvPr>
        </p:nvSpPr>
        <p:spPr/>
        <p:txBody>
          <a:bodyPr/>
          <a:lstStyle/>
          <a:p>
            <a:endParaRPr lang="en-US" dirty="0"/>
          </a:p>
          <a:p>
            <a:endParaRPr lang="en-US" sz="1200"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a:p>
            <a:endParaRPr lang="en-US" dirty="0"/>
          </a:p>
        </p:txBody>
      </p:sp>
      <p:sp>
        <p:nvSpPr>
          <p:cNvPr id="4" name="Slide Number Placeholder 3">
            <a:extLst>
              <a:ext uri="{FF2B5EF4-FFF2-40B4-BE49-F238E27FC236}">
                <a16:creationId xmlns:a16="http://schemas.microsoft.com/office/drawing/2014/main" id="{2BB9013A-E0E7-935C-98A6-5ED31268784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15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We have been reviewing the global and country electricity carbon intensity trends.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We will now explore this inside a country. </a:t>
            </a:r>
            <a:r>
              <a:rPr lang="en-US" sz="1200" kern="1200" dirty="0">
                <a:solidFill>
                  <a:schemeClr val="tx1"/>
                </a:solidFill>
                <a:effectLst/>
                <a:latin typeface="+mn-lt"/>
                <a:ea typeface="+mn-ea"/>
                <a:cs typeface="+mn-cs"/>
              </a:rPr>
              <a:t>This slide uses the United States as an example.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These electric grid carbon emission factors </a:t>
            </a:r>
            <a:r>
              <a:rPr lang="en-US" sz="1200" kern="1200" dirty="0">
                <a:solidFill>
                  <a:schemeClr val="tx1"/>
                </a:solidFill>
                <a:effectLst/>
                <a:latin typeface="+mn-lt"/>
                <a:ea typeface="+mn-ea"/>
                <a:cs typeface="+mn-cs"/>
              </a:rPr>
              <a:t>vary substantially across the various subregions in each country. </a:t>
            </a:r>
          </a:p>
          <a:p>
            <a:r>
              <a:rPr lang="en-US" sz="1200" kern="1200" dirty="0">
                <a:solidFill>
                  <a:schemeClr val="tx1"/>
                </a:solidFill>
                <a:effectLst/>
                <a:latin typeface="+mn-lt"/>
                <a:ea typeface="+mn-ea"/>
                <a:cs typeface="+mn-cs"/>
              </a:rPr>
              <a:t>In 2022, the average United States electricity emission factor was roughly 376 gCO2e/kWh, </a:t>
            </a:r>
          </a:p>
          <a:p>
            <a:r>
              <a:rPr lang="en-US" sz="1200" kern="1200" dirty="0">
                <a:solidFill>
                  <a:schemeClr val="tx1"/>
                </a:solidFill>
                <a:effectLst/>
                <a:latin typeface="+mn-lt"/>
                <a:ea typeface="+mn-ea"/>
                <a:cs typeface="+mn-cs"/>
              </a:rPr>
              <a:t>but the subregions vary from 124-725 gCO2e/kWh.  This is a range of 6:1.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Location and generation sources can vary substantially for electricity grid carbon emissions.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469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53123-852A-B4F3-1821-F705CFE0B3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01469-0A4B-6C31-9907-234D606F3A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56611-A99E-CFA6-B00B-877A046C3B98}"/>
              </a:ext>
            </a:extLst>
          </p:cNvPr>
          <p:cNvSpPr>
            <a:spLocks noGrp="1"/>
          </p:cNvSpPr>
          <p:nvPr>
            <p:ph type="body" idx="1"/>
          </p:nvPr>
        </p:nvSpPr>
        <p:spPr/>
        <p:txBody>
          <a:bodyPr/>
          <a:lstStyle/>
          <a:p>
            <a:r>
              <a:rPr lang="en-US" dirty="0"/>
              <a:t>This is a breakdown of California’s 2022 electricity mix from generation sources.  More than 50% of our electricity is generated from low carbon sources.</a:t>
            </a:r>
          </a:p>
          <a:p>
            <a:endParaRPr lang="en-US" dirty="0"/>
          </a:p>
          <a:p>
            <a:r>
              <a:rPr lang="en-US" dirty="0"/>
              <a:t>You can see the trend for the last 14 years.  Our nuclear energy dropped in 2012 while solar and wind energy more than made up for that reduction in the past 10 years.  Natural gas still has the largest percentage of source generation.</a:t>
            </a:r>
          </a:p>
        </p:txBody>
      </p:sp>
      <p:sp>
        <p:nvSpPr>
          <p:cNvPr id="4" name="Slide Number Placeholder 3">
            <a:extLst>
              <a:ext uri="{FF2B5EF4-FFF2-40B4-BE49-F238E27FC236}">
                <a16:creationId xmlns:a16="http://schemas.microsoft.com/office/drawing/2014/main" id="{8E0F2672-B335-5B2A-8D2C-E8B78B68173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912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B5073-ED03-DBCD-3EC9-12A411C96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53023-0291-647F-724A-4CBA689A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EA175-4E24-56E4-6ECA-9F128B1D28EC}"/>
              </a:ext>
            </a:extLst>
          </p:cNvPr>
          <p:cNvSpPr>
            <a:spLocks noGrp="1"/>
          </p:cNvSpPr>
          <p:nvPr>
            <p:ph type="body" idx="1"/>
          </p:nvPr>
        </p:nvSpPr>
        <p:spPr/>
        <p:txBody>
          <a:bodyPr/>
          <a:lstStyle/>
          <a:p>
            <a:r>
              <a:rPr lang="en-US" dirty="0"/>
              <a:t>Let’s break this down to your local utility level. This data is taken from the yearly power content labels.  It is essential to understand the carbon content of electricity as we convert from natural gas to electricity.</a:t>
            </a:r>
          </a:p>
        </p:txBody>
      </p:sp>
      <p:sp>
        <p:nvSpPr>
          <p:cNvPr id="4" name="Slide Number Placeholder 3">
            <a:extLst>
              <a:ext uri="{FF2B5EF4-FFF2-40B4-BE49-F238E27FC236}">
                <a16:creationId xmlns:a16="http://schemas.microsoft.com/office/drawing/2014/main" id="{629B72CB-3276-BE42-2799-48DD0F06CDB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298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a:extLst>
            <a:ext uri="{FF2B5EF4-FFF2-40B4-BE49-F238E27FC236}">
              <a16:creationId xmlns:a16="http://schemas.microsoft.com/office/drawing/2014/main" id="{C4B7B552-A970-B4D1-A1D7-4AA538BACA0A}"/>
            </a:ext>
          </a:extLst>
        </p:cNvPr>
        <p:cNvGrpSpPr/>
        <p:nvPr/>
      </p:nvGrpSpPr>
      <p:grpSpPr>
        <a:xfrm>
          <a:off x="0" y="0"/>
          <a:ext cx="0" cy="0"/>
          <a:chOff x="0" y="0"/>
          <a:chExt cx="0" cy="0"/>
        </a:xfrm>
      </p:grpSpPr>
      <p:sp>
        <p:nvSpPr>
          <p:cNvPr id="658" name="Google Shape;658;ge794f06212_2_207:notes">
            <a:extLst>
              <a:ext uri="{FF2B5EF4-FFF2-40B4-BE49-F238E27FC236}">
                <a16:creationId xmlns:a16="http://schemas.microsoft.com/office/drawing/2014/main" id="{089052F3-597C-A6D9-D2D2-DA54814999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a:extLst>
              <a:ext uri="{FF2B5EF4-FFF2-40B4-BE49-F238E27FC236}">
                <a16:creationId xmlns:a16="http://schemas.microsoft.com/office/drawing/2014/main" id="{A9DD942B-DA07-F13D-CF4E-162A3A5EED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00952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a:extLst>
            <a:ext uri="{FF2B5EF4-FFF2-40B4-BE49-F238E27FC236}">
              <a16:creationId xmlns:a16="http://schemas.microsoft.com/office/drawing/2014/main" id="{C4B7B552-A970-B4D1-A1D7-4AA538BACA0A}"/>
            </a:ext>
          </a:extLst>
        </p:cNvPr>
        <p:cNvGrpSpPr/>
        <p:nvPr/>
      </p:nvGrpSpPr>
      <p:grpSpPr>
        <a:xfrm>
          <a:off x="0" y="0"/>
          <a:ext cx="0" cy="0"/>
          <a:chOff x="0" y="0"/>
          <a:chExt cx="0" cy="0"/>
        </a:xfrm>
      </p:grpSpPr>
      <p:sp>
        <p:nvSpPr>
          <p:cNvPr id="658" name="Google Shape;658;ge794f06212_2_207:notes">
            <a:extLst>
              <a:ext uri="{FF2B5EF4-FFF2-40B4-BE49-F238E27FC236}">
                <a16:creationId xmlns:a16="http://schemas.microsoft.com/office/drawing/2014/main" id="{089052F3-597C-A6D9-D2D2-DA54814999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a:extLst>
              <a:ext uri="{FF2B5EF4-FFF2-40B4-BE49-F238E27FC236}">
                <a16:creationId xmlns:a16="http://schemas.microsoft.com/office/drawing/2014/main" id="{A9DD942B-DA07-F13D-CF4E-162A3A5EED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12561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A3D44-E822-D14E-A42E-D264117D4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C58C3-7B84-93B1-CC13-2AC925232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2A9E75-AC53-FA15-AD5A-EB65A67A8A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the audience to provide reasons for electrifying buildings before showing the text.</a:t>
            </a:r>
          </a:p>
        </p:txBody>
      </p:sp>
      <p:sp>
        <p:nvSpPr>
          <p:cNvPr id="4" name="Slide Number Placeholder 3">
            <a:extLst>
              <a:ext uri="{FF2B5EF4-FFF2-40B4-BE49-F238E27FC236}">
                <a16:creationId xmlns:a16="http://schemas.microsoft.com/office/drawing/2014/main" id="{AF67AE1D-467D-93A3-E702-5851FE58B43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013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222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3B87-D800-5595-A508-8AF5FE760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226AF-AB88-1AC5-F04B-8E077C581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5DAC6-712F-4D53-1F86-3D32BE47B7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95F1F20-B690-8EC7-3021-EDDBF5F6D4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437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Lately, there has been a lot of discussion around whole-life carbon emissions based on the life cycle of a building.</a:t>
            </a:r>
          </a:p>
          <a:p>
            <a:r>
              <a:rPr lang="en-US" sz="1200" kern="1200" dirty="0">
                <a:solidFill>
                  <a:schemeClr val="tx1"/>
                </a:solidFill>
                <a:effectLst/>
                <a:latin typeface="+mn-lt"/>
                <a:ea typeface="+mn-ea"/>
                <a:cs typeface="+mn-cs"/>
              </a:rPr>
              <a:t>As we can see from the left side of this figure, building GHG emissions are locked in place as soon as a building is built, even before its operation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This starts with extract, transport to the factory, and manufacture during the product stage </a:t>
            </a:r>
          </a:p>
          <a:p>
            <a:r>
              <a:rPr lang="en-US" sz="1200" kern="1200" dirty="0">
                <a:solidFill>
                  <a:schemeClr val="tx1"/>
                </a:solidFill>
                <a:effectLst/>
                <a:latin typeface="+mn-lt"/>
                <a:ea typeface="+mn-ea"/>
                <a:cs typeface="+mn-cs"/>
              </a:rPr>
              <a:t>[click] to the construction stage transporting to the site and constructing the building.</a:t>
            </a: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We have both embodied and operational emissions during the maintain and use stage.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operational carbon is energy and water-related emissions during the use of the building.</a:t>
            </a:r>
          </a:p>
          <a:p>
            <a:r>
              <a:rPr lang="en-US" sz="1200" kern="1200" dirty="0">
                <a:solidFill>
                  <a:schemeClr val="tx1"/>
                </a:solidFill>
                <a:effectLst/>
                <a:latin typeface="+mn-lt"/>
                <a:ea typeface="+mn-ea"/>
                <a:cs typeface="+mn-cs"/>
              </a:rPr>
              <a:t>Equipment replacements and building renewals add additional embodied carbon during this stage.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It doesn't stop there, we also have embodied emissions at the end-of-life stage due to demolishing the building, hauling away the waste materials, and whether we send it to a landfill or recycle.</a:t>
            </a: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 last stage is beyond the lifecycle that covers the emissions for reuse and recovery.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[spend some time on this slide – especially at the end – the idea of a circular economy – remember Edward McDonough – Architecture 2030.  He gave our keynote at COP27 this year. Edward wrote a book called Cradle-to-Cradle.  The circular economy is the same idea.  He used the example of nature and specifically a tree as being one of the most sustainable – self sufficient organisms on the planet.  It grows, sheds leaves to feed the microorganisms under it to create its own fertilizer and continues to perpetuate itself year after year.  There is no waste in nature – the idea behind the circular economy – no waste – everything is recyclable in some way]</a:t>
            </a:r>
          </a:p>
          <a:p>
            <a:endParaRPr lang="en-US" sz="1200" kern="1200" dirty="0">
              <a:solidFill>
                <a:schemeClr val="tx1"/>
              </a:solidFill>
              <a:effectLst/>
              <a:latin typeface="+mn-lt"/>
              <a:ea typeface="+mn-ea"/>
              <a:cs typeface="+mn-cs"/>
            </a:endParaRPr>
          </a:p>
          <a:p>
            <a:r>
              <a:rPr lang="en-US" b="0" i="0" dirty="0">
                <a:solidFill>
                  <a:srgbClr val="D1D5DB"/>
                </a:solidFill>
                <a:effectLst/>
                <a:latin typeface="Söhne"/>
              </a:rPr>
              <a:t>Reducing both embodied and operational carbon in buildings is critical to achieving a more sustainable and low-carbon future.</a:t>
            </a:r>
          </a:p>
          <a:p>
            <a:r>
              <a:rPr lang="en-US" b="0" i="0" dirty="0">
                <a:solidFill>
                  <a:srgbClr val="D1D5DB"/>
                </a:solidFill>
                <a:effectLst/>
                <a:latin typeface="Söhne"/>
              </a:rPr>
              <a:t>Governments and other organizations are beginning to understand the importance of evaluating means to reduce embodied and operational emissions.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49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33C7-B9F4-0F97-B965-15CDA47CC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1AF66-0CC5-1AEB-DE43-D82E1DCC0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E209D-3604-A29D-A60D-83D0AC3F38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35A61D2-4E54-8E28-6E68-352505F501C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15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37C3E-EC14-E8D2-6A0A-A2D3EDC9A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67908-A265-7695-7D07-BE655ED45B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665855-3ACF-64A4-FB68-028F67388B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91965DB-7974-6832-149C-ACA59B85910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225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B2A8A-4197-2FB6-1CBC-862098D4B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3D57E-3E67-C5E6-3FC6-AD2BA56337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5A08A-1FAF-6AD9-B0E0-1465F7980A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C0B4DDD-0713-0E73-EE5C-EEB99B9AC75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152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DF8C9-3AC1-DDEA-2F62-93C51A3A4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9F6B9-3573-DEA9-1B64-CFCD99F237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E6333-1116-4C15-15FD-D38F234A06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4CA890E-8661-A0DC-F01B-4B3573A86E0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303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9A2E-D79B-1BE9-F702-74FD8C03A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4CD59-8F25-4889-CB86-3CC2A47B1B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59117-8ABE-FB2E-0600-AC38B0ADCB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027DE07-2099-292D-F463-CC50F8C0543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772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E6F52-CF3D-5C02-F59E-4E0B6972E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7958A-D77C-21DF-CE7B-E4E2BEA04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A5B92-EE8A-9B21-A0B7-7B66B3879C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19FC072-6F2C-6FAC-2A54-9C3D7BB084E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160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794f06212_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80581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176F8-C1B7-F46E-D07C-4D62711E24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631879-46E1-C024-1E32-DD9F4737D8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5BE03-5930-E855-1351-E25EC12A24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C914B08-77E4-AA51-A386-61BEF15011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961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1E417-FEED-8C89-7D4A-C272B05638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69539-5FB8-451A-D5C0-105A9F2C05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2EC52F-A2E6-06D1-1885-8C4098AA367F}"/>
              </a:ext>
            </a:extLst>
          </p:cNvPr>
          <p:cNvSpPr>
            <a:spLocks noGrp="1"/>
          </p:cNvSpPr>
          <p:nvPr>
            <p:ph type="body" idx="1"/>
          </p:nvPr>
        </p:nvSpPr>
        <p:spPr/>
        <p:txBody>
          <a:bodyPr/>
          <a:lstStyle/>
          <a:p>
            <a:r>
              <a:rPr lang="en-US" b="0" i="0" dirty="0">
                <a:solidFill>
                  <a:srgbClr val="49494C"/>
                </a:solidFill>
                <a:effectLst/>
                <a:latin typeface="akzidenz-grotesk"/>
              </a:rPr>
              <a:t>Air-to-air energy recovery is a very cost-effective and efficient way to recycle waste energy and create superior indoor environments.</a:t>
            </a:r>
            <a:endParaRPr lang="en-US" dirty="0"/>
          </a:p>
        </p:txBody>
      </p:sp>
      <p:sp>
        <p:nvSpPr>
          <p:cNvPr id="4" name="Slide Number Placeholder 3">
            <a:extLst>
              <a:ext uri="{FF2B5EF4-FFF2-40B4-BE49-F238E27FC236}">
                <a16:creationId xmlns:a16="http://schemas.microsoft.com/office/drawing/2014/main" id="{FAA55777-7558-7711-3BAD-87AA1279B1A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577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794f06212_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23543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AB02B-5402-DB18-64AA-C9935564F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A4BD6-9339-911E-2ABB-D257862D5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2118E-DDED-0375-AC69-D7D5A4D58E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A6E1A8-9C91-6CDA-0E20-1A85F0E0D70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415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62D82-477D-48A1-02B3-5654BE726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24F14-F2FC-7C1C-A9D1-4117E25C5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0F6B7-65FF-6CC0-1145-D7E0F5ACD1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4E4E50-A3D3-31B7-87CA-AE241B123BF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259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6E0F0-A6DA-9FE2-5EEB-F012F613C3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C595A-B5BA-69E4-F4B8-651EBCB56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515490-7152-7762-77AC-254334AAB5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36CE42-5EE2-C0E9-FA89-72A59BE5EC8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525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73C8C-01CA-635B-9656-828BF775C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D4107-1D22-3A06-DF63-D4B24D93A4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ABB6D-E90A-5E10-9574-DDF347B269B1}"/>
              </a:ext>
            </a:extLst>
          </p:cNvPr>
          <p:cNvSpPr>
            <a:spLocks noGrp="1"/>
          </p:cNvSpPr>
          <p:nvPr>
            <p:ph type="body" idx="1"/>
          </p:nvPr>
        </p:nvSpPr>
        <p:spPr/>
        <p:txBody>
          <a:bodyPr/>
          <a:lstStyle/>
          <a:p>
            <a:pPr marL="285750" indent="-285750">
              <a:spcAft>
                <a:spcPts val="600"/>
              </a:spcAft>
              <a:buClr>
                <a:srgbClr val="00529B"/>
              </a:buClr>
              <a:buFont typeface="Arial" panose="020B0604020202020204" pitchFamily="34" charset="0"/>
              <a:buChar char="•"/>
            </a:pPr>
            <a:r>
              <a:rPr lang="en-US" dirty="0">
                <a:effectLst/>
                <a:latin typeface="Roboto" pitchFamily="2" charset="0"/>
                <a:ea typeface="Roboto" pitchFamily="2" charset="0"/>
              </a:rPr>
              <a:t>The typical winter design point is -5°F ambient</a:t>
            </a:r>
          </a:p>
          <a:p>
            <a:pPr marL="285750" indent="-285750">
              <a:spcAft>
                <a:spcPts val="600"/>
              </a:spcAft>
              <a:buClr>
                <a:srgbClr val="00529B"/>
              </a:buClr>
              <a:buFont typeface="Arial" panose="020B0604020202020204" pitchFamily="34" charset="0"/>
              <a:buChar char="•"/>
            </a:pPr>
            <a:r>
              <a:rPr lang="en-US" dirty="0">
                <a:effectLst/>
                <a:latin typeface="Roboto" pitchFamily="2" charset="0"/>
                <a:ea typeface="Roboto" pitchFamily="2" charset="0"/>
              </a:rPr>
              <a:t>To match the load (3,000 MBH)</a:t>
            </a:r>
          </a:p>
          <a:p>
            <a:pPr marL="285750" indent="-285750">
              <a:spcAft>
                <a:spcPts val="600"/>
              </a:spcAft>
              <a:buClr>
                <a:srgbClr val="00529B"/>
              </a:buClr>
              <a:buFont typeface="Arial" panose="020B0604020202020204" pitchFamily="34" charset="0"/>
              <a:buChar char="•"/>
            </a:pPr>
            <a:r>
              <a:rPr lang="en-US" dirty="0">
                <a:effectLst/>
                <a:latin typeface="Roboto" pitchFamily="2" charset="0"/>
                <a:ea typeface="Roboto" pitchFamily="2" charset="0"/>
              </a:rPr>
              <a:t>Multiple units would be needed</a:t>
            </a:r>
          </a:p>
          <a:p>
            <a:pPr marL="285750" indent="-285750">
              <a:spcAft>
                <a:spcPts val="600"/>
              </a:spcAft>
              <a:buClr>
                <a:srgbClr val="00529B"/>
              </a:buClr>
              <a:buFont typeface="Arial" panose="020B0604020202020204" pitchFamily="34" charset="0"/>
              <a:buChar char="•"/>
            </a:pPr>
            <a:r>
              <a:rPr lang="en-US" dirty="0">
                <a:effectLst/>
                <a:latin typeface="Roboto" pitchFamily="2" charset="0"/>
                <a:ea typeface="Roboto" pitchFamily="2" charset="0"/>
              </a:rPr>
              <a:t>The capacity curve slopes down as ambient temp goes down.</a:t>
            </a:r>
          </a:p>
          <a:p>
            <a:pPr marL="285750" indent="-285750">
              <a:spcAft>
                <a:spcPts val="600"/>
              </a:spcAft>
              <a:buClr>
                <a:srgbClr val="00529B"/>
              </a:buClr>
              <a:buFont typeface="Arial" panose="020B0604020202020204" pitchFamily="34" charset="0"/>
              <a:buChar char="•"/>
            </a:pPr>
            <a:r>
              <a:rPr lang="en-US" dirty="0">
                <a:effectLst/>
                <a:latin typeface="Roboto" pitchFamily="2" charset="0"/>
                <a:ea typeface="Roboto" pitchFamily="2" charset="0"/>
              </a:rPr>
              <a:t>The unit can still operate and produce heat below, but it will add up to the full load.</a:t>
            </a:r>
          </a:p>
          <a:p>
            <a:pPr marL="285750" indent="-285750">
              <a:spcAft>
                <a:spcPts val="600"/>
              </a:spcAft>
              <a:buClr>
                <a:srgbClr val="00529B"/>
              </a:buClr>
              <a:buFont typeface="Arial" panose="020B0604020202020204" pitchFamily="34" charset="0"/>
              <a:buChar char="•"/>
            </a:pPr>
            <a:r>
              <a:rPr lang="en-US" dirty="0">
                <a:effectLst/>
                <a:latin typeface="Roboto" pitchFamily="2" charset="0"/>
                <a:ea typeface="Roboto" pitchFamily="2" charset="0"/>
              </a:rPr>
              <a:t>For this gap back up electric resistance heat is used. See YELLOW area</a:t>
            </a:r>
          </a:p>
          <a:p>
            <a:endParaRPr lang="en-US" dirty="0"/>
          </a:p>
        </p:txBody>
      </p:sp>
      <p:sp>
        <p:nvSpPr>
          <p:cNvPr id="4" name="Slide Number Placeholder 3">
            <a:extLst>
              <a:ext uri="{FF2B5EF4-FFF2-40B4-BE49-F238E27FC236}">
                <a16:creationId xmlns:a16="http://schemas.microsoft.com/office/drawing/2014/main" id="{B27CEB07-6C4C-D169-949A-EDC78D94EDE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181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291D3-64C3-6F9D-9CB8-EBC7C2A1C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7B38F-DCF9-8BE1-DB97-BB86B8113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42E17F-8302-7298-E53F-F833874350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104C52-F951-137E-0B61-5588F47480B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0739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37991-1052-E3B0-3127-537629AD9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911A9-EDCE-BF0B-ADBF-DF7CB2647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6308C-72C3-216A-9BBA-3C0428DF9F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A9F690-0B50-FBE4-A89E-1B50CDA05FA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099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391DF-D21C-F07A-F483-743CA81A5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1A9A6-829E-E81C-5E65-9AEF7396F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A6460-317E-A2D3-4565-C3D768B338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DDDB0B-1B33-A403-8F1C-8B6A560DCED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718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192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774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446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e761f028de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200" kern="1200">
                <a:solidFill>
                  <a:schemeClr val="tx1"/>
                </a:solidFill>
                <a:effectLst/>
                <a:latin typeface="+mn-lt"/>
                <a:ea typeface="+mn-ea"/>
                <a:cs typeface="+mn-cs"/>
              </a:rPr>
              <a:t>ASHRAE’s position is simple.  Eliminating GHG emissions from the built environment is essential to address climate change.</a:t>
            </a:r>
          </a:p>
          <a:p>
            <a:pPr lvl="0"/>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2537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70B34-07E3-A969-8CAC-AD952A1B61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D5AEF-E940-99A4-03CA-A6DF9107ED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8E36F3-CFA1-8DE2-B014-973FC130CF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7611F0-F5E6-69BA-1206-F533B2E926A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115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82631-98A5-2833-8C13-D12D647FD2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B1978-B716-922D-0687-42EA122F07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1EEEBA-6867-3AC9-6F3E-18045621E6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C68115-7161-35FF-AE2A-1F24C2F0222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209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794f06212_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577878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B9A43-1118-47BB-6647-EB117BDE0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390D3-3A64-5CA4-B785-63889910DD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DCE54E-1D8C-DE5E-F141-8004D0D1C6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62A3D5-948D-5A33-AFF1-1CAF11FF0E5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2901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should strive to understand existing building annual heating load profiles before replacing boilers with electrical alternatives.</a:t>
            </a:r>
          </a:p>
          <a:p>
            <a:r>
              <a:rPr lang="en-US" dirty="0"/>
              <a:t>This example shows a 60-year-old building in a mild climate.  Two years of trend data show the existing heating system was oversized.  This is common with boiler systems.</a:t>
            </a:r>
          </a:p>
          <a:p>
            <a:r>
              <a:rPr lang="en-US" dirty="0"/>
              <a:t>80% of annual heating therms occur when the load is 25% or less of the installed capacity.</a:t>
            </a:r>
          </a:p>
          <a:p>
            <a:r>
              <a:rPr lang="en-US" dirty="0"/>
              <a:t>If the system were sized for the peak load experienced, 80% of annual heating therms would occur when the load is 42% or less.</a:t>
            </a:r>
          </a:p>
          <a:p>
            <a:endParaRPr lang="en-US" dirty="0"/>
          </a:p>
          <a:p>
            <a:r>
              <a:rPr lang="en-US" dirty="0"/>
              <a:t>If we are concerned about whole-life carbon, there will not be enough operational carbon savings in the lifetime of the equipment to electrify more than that 50%.</a:t>
            </a:r>
          </a:p>
          <a:p>
            <a:r>
              <a:rPr lang="en-US" dirty="0"/>
              <a:t>The incremental investment for the additional electrification doesn’t make sense.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807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7CCBB-5295-FF22-F96C-4B9855EF8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96629-B01B-7170-BA2B-9BCCDCF1B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7C39F1-AAFC-68EC-1D0A-ADCE908AC3B0}"/>
              </a:ext>
            </a:extLst>
          </p:cNvPr>
          <p:cNvSpPr>
            <a:spLocks noGrp="1"/>
          </p:cNvSpPr>
          <p:nvPr>
            <p:ph type="body" idx="1"/>
          </p:nvPr>
        </p:nvSpPr>
        <p:spPr/>
        <p:txBody>
          <a:bodyPr/>
          <a:lstStyle/>
          <a:p>
            <a:r>
              <a:rPr lang="en-US" dirty="0"/>
              <a:t>If we are concerned about whole-life carbon, there will need to be more operational carbon savings in the lifetime of the equipment to electrify more than 30% of the design load if there is still life left in the existing boilers.</a:t>
            </a:r>
          </a:p>
          <a:p>
            <a:endParaRPr lang="en-US" dirty="0"/>
          </a:p>
          <a:p>
            <a:r>
              <a:rPr lang="en-US" dirty="0"/>
              <a:t>The incremental embodied carbon investment for the additional electrification doesn’t make sense.</a:t>
            </a:r>
          </a:p>
          <a:p>
            <a:endParaRPr lang="en-US" dirty="0"/>
          </a:p>
          <a:p>
            <a:r>
              <a:rPr lang="en-US" dirty="0"/>
              <a:t>We must understand existing building heating load annual profiles to decide how to optimally decarbonize existing hot water systems.</a:t>
            </a:r>
          </a:p>
          <a:p>
            <a:endParaRPr lang="en-US" dirty="0"/>
          </a:p>
        </p:txBody>
      </p:sp>
      <p:sp>
        <p:nvSpPr>
          <p:cNvPr id="4" name="Slide Number Placeholder 3">
            <a:extLst>
              <a:ext uri="{FF2B5EF4-FFF2-40B4-BE49-F238E27FC236}">
                <a16:creationId xmlns:a16="http://schemas.microsoft.com/office/drawing/2014/main" id="{70F3786F-8773-B48C-511E-0C9869E564F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8292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928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9211C-D47C-7E6D-B2BC-E9BF948B6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327B17-400C-206D-348C-13CB899845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595825-DED0-F56E-1949-0D30E28356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0716A9-4DCC-4682-747D-B8DAA8593BF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9372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16F67-FF90-E6A7-2D96-7CCA14366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08B7C-06BD-CC68-0FFA-FEEBF66DA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DF4D9-228B-3A1B-C117-6041F31F10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EA20C82-51C2-5025-FC53-999268FA9BE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1660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2149C-F8DE-9037-5714-D86C3C375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97507-26D7-81C7-9F48-B54281BFF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D9D94-2F65-5DFA-C886-DC0685C056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3AA9004-6864-1AC0-46E4-EA2E9C9BCF4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316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e761f028de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200" kern="1200" dirty="0">
                <a:solidFill>
                  <a:schemeClr val="tx1"/>
                </a:solidFill>
                <a:effectLst/>
                <a:latin typeface="+mn-lt"/>
                <a:ea typeface="+mn-ea"/>
                <a:cs typeface="+mn-cs"/>
              </a:rPr>
              <a:t>By 2030, the global built environment must halve its 2015 GHG emissions, whereby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 new buildings must be net zero GHG emissions in operation,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widespread energy-efficiency retrofits of existing assets must be well underway,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embodied carbon of new construction must be reduced by at least 40%.</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By 2050, at the latest, all new and existing assets must be net zero GHG emissions across the whole life cycle.</a:t>
            </a:r>
          </a:p>
        </p:txBody>
      </p:sp>
    </p:spTree>
    <p:extLst>
      <p:ext uri="{BB962C8B-B14F-4D97-AF65-F5344CB8AC3E}">
        <p14:creationId xmlns:p14="http://schemas.microsoft.com/office/powerpoint/2010/main" val="2560796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3D59F-CF0C-5348-BA8B-F03872C0B1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8D1AD-E676-CE5B-E9CD-F15973851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A9FF2-6DC3-3D7C-53B6-93E9EEC10A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3C12B8B-A4D4-58C7-E0F5-B6471975255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509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AF616-3D61-17A4-B6CB-98A1C14ACC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4CEA7-DBD5-0F23-A21C-908E3A3E3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81315-BC66-6976-447C-337D33C6D4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3EE4EAC-271D-C912-BF7A-B08F876CDA5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2881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68652-70DC-579B-842C-C21AF70C6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AE46F-B883-C145-42A9-4F3171830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6068E-943E-F70A-E0F1-3F0A705A9F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4A309BE-44C0-A197-60F5-627141DB6F2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1219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B9A-FC3D-E302-06FE-74A06B3F7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A9758-2E5D-46E9-4B44-C515959AAF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BD448-4217-A279-7F6F-584A730CF6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222E94B-2346-ADCE-951F-7DDA0043C3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6361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4683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4875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3B87-D800-5595-A508-8AF5FE760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226AF-AB88-1AC5-F04B-8E077C581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5DAC6-712F-4D53-1F86-3D32BE47B7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will leave you with one thought: We can do better and develop solutions that minimize our impact on the environment.</a:t>
            </a:r>
          </a:p>
        </p:txBody>
      </p:sp>
      <p:sp>
        <p:nvSpPr>
          <p:cNvPr id="4" name="Slide Number Placeholder 3">
            <a:extLst>
              <a:ext uri="{FF2B5EF4-FFF2-40B4-BE49-F238E27FC236}">
                <a16:creationId xmlns:a16="http://schemas.microsoft.com/office/drawing/2014/main" id="{095F1F20-B690-8EC7-3021-EDDBF5F6D4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0810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B4585-18EF-85BE-AEF7-F4B209367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74D61-E735-380F-A229-F05F299581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344BE-B8D5-25B5-1A7F-46827A4631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2A5963E9-DEEF-9E3C-7146-CE9D739415F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CADBD-72C4-874C-9DE2-8F58ADA77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72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a:extLst>
            <a:ext uri="{FF2B5EF4-FFF2-40B4-BE49-F238E27FC236}">
              <a16:creationId xmlns:a16="http://schemas.microsoft.com/office/drawing/2014/main" id="{53A6CFF4-188F-B111-02B3-BD6162658BEC}"/>
            </a:ext>
          </a:extLst>
        </p:cNvPr>
        <p:cNvGrpSpPr/>
        <p:nvPr/>
      </p:nvGrpSpPr>
      <p:grpSpPr>
        <a:xfrm>
          <a:off x="0" y="0"/>
          <a:ext cx="0" cy="0"/>
          <a:chOff x="0" y="0"/>
          <a:chExt cx="0" cy="0"/>
        </a:xfrm>
      </p:grpSpPr>
      <p:sp>
        <p:nvSpPr>
          <p:cNvPr id="620" name="Google Shape;620;ge761f028de_0_96:notes">
            <a:extLst>
              <a:ext uri="{FF2B5EF4-FFF2-40B4-BE49-F238E27FC236}">
                <a16:creationId xmlns:a16="http://schemas.microsoft.com/office/drawing/2014/main" id="{2A6E5866-ADC2-3615-5900-6AC0CB1685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a:extLst>
              <a:ext uri="{FF2B5EF4-FFF2-40B4-BE49-F238E27FC236}">
                <a16:creationId xmlns:a16="http://schemas.microsoft.com/office/drawing/2014/main" id="{D6E9411E-BD19-4DA8-30F3-BA7BCE1733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50000"/>
              </a:lnSpc>
              <a:spcBef>
                <a:spcPts val="0"/>
              </a:spcBef>
              <a:spcAft>
                <a:spcPts val="1200"/>
              </a:spcAft>
              <a:buFont typeface="Arial" panose="020B0604020202020204" pitchFamily="34" charset="0"/>
              <a:buNone/>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9722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a:extLst>
            <a:ext uri="{FF2B5EF4-FFF2-40B4-BE49-F238E27FC236}">
              <a16:creationId xmlns:a16="http://schemas.microsoft.com/office/drawing/2014/main" id="{E0BCB251-2B54-038B-23FB-4F1C3462B642}"/>
            </a:ext>
          </a:extLst>
        </p:cNvPr>
        <p:cNvGrpSpPr/>
        <p:nvPr/>
      </p:nvGrpSpPr>
      <p:grpSpPr>
        <a:xfrm>
          <a:off x="0" y="0"/>
          <a:ext cx="0" cy="0"/>
          <a:chOff x="0" y="0"/>
          <a:chExt cx="0" cy="0"/>
        </a:xfrm>
      </p:grpSpPr>
      <p:sp>
        <p:nvSpPr>
          <p:cNvPr id="658" name="Google Shape;658;ge794f06212_2_207:notes">
            <a:extLst>
              <a:ext uri="{FF2B5EF4-FFF2-40B4-BE49-F238E27FC236}">
                <a16:creationId xmlns:a16="http://schemas.microsoft.com/office/drawing/2014/main" id="{D441C87C-60C6-DE07-519E-836F09338E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a:extLst>
              <a:ext uri="{FF2B5EF4-FFF2-40B4-BE49-F238E27FC236}">
                <a16:creationId xmlns:a16="http://schemas.microsoft.com/office/drawing/2014/main" id="{686C971C-70A2-9474-5D4B-A2A2A1EA6A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37894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I’ll start by suggesting the easiest way to save Scope 1 and Scope 2 emissions is by turning off systems that do not need to operate at certain times.  I often see central heating systems running at full supply temperature in the summer months because they have decided to connect their small domestic hot water loads to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Direct energy-related emissions from buildings comprised 38% of the building sector, while indirect emissions were 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move towards a low-carbon electric grid, building owners NEED assurance that electrification will reduce GHG emissions.  As you will learn, these calculations are not simple when considering whole life carbon impacts.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059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D3D63"/>
                </a:solidFill>
                <a:effectLst/>
                <a:latin typeface="Lato" panose="020F0502020204030204" pitchFamily="34" charset="0"/>
              </a:rPr>
              <a:t>Low-carbon electricity sources will be essential to reduce indirect GHG emissions from the building sector.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3D63"/>
                </a:solidFill>
                <a:effectLst/>
                <a:latin typeface="Lato" panose="020F0502020204030203" pitchFamily="34" charset="0"/>
              </a:rPr>
              <a:t>Low-carbon electricity can come from nuclear or renewable sources such as hydropower, solar, wind, and geothermal.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3D63"/>
                </a:solidFill>
                <a:effectLst/>
                <a:latin typeface="Lato" panose="020F0502020204030203" pitchFamily="34" charset="0"/>
              </a:rPr>
              <a:t>The contribution of each varies from country to country.</a:t>
            </a:r>
          </a:p>
          <a:p>
            <a:pPr algn="l"/>
            <a:endParaRPr lang="en-US" b="0" i="0" dirty="0">
              <a:solidFill>
                <a:srgbClr val="1D3D63"/>
              </a:solidFill>
              <a:effectLst/>
              <a:latin typeface="Lato" panose="020F0502020204030204" pitchFamily="34" charset="0"/>
            </a:endParaRPr>
          </a:p>
          <a:p>
            <a:pPr algn="l"/>
            <a:r>
              <a:rPr lang="en-US" b="0" i="0" dirty="0">
                <a:solidFill>
                  <a:srgbClr val="1D3D63"/>
                </a:solidFill>
                <a:effectLst/>
                <a:latin typeface="Lato" panose="020F0502020204030204" pitchFamily="34" charset="0"/>
              </a:rPr>
              <a:t>Globally, 39% of our electricity came from low-carbon sources in 2020. </a:t>
            </a:r>
          </a:p>
          <a:p>
            <a:pPr algn="l"/>
            <a:r>
              <a:rPr lang="en-US" b="0" i="0" dirty="0">
                <a:solidFill>
                  <a:srgbClr val="1D3D63"/>
                </a:solidFill>
                <a:effectLst/>
                <a:latin typeface="Lato" panose="020F0502020204030204" pitchFamily="34" charset="0"/>
              </a:rPr>
              <a:t>But there is a lot of variation in low-carbon electricity production worldwide. </a:t>
            </a:r>
          </a:p>
          <a:p>
            <a:pPr algn="l"/>
            <a:r>
              <a:rPr lang="en-US" b="0" i="0" dirty="0">
                <a:solidFill>
                  <a:srgbClr val="1D3D63"/>
                </a:solidFill>
                <a:effectLst/>
                <a:latin typeface="Lato" panose="020F0502020204030204" pitchFamily="34" charset="0"/>
              </a:rPr>
              <a:t>World electricity generation has added roughly 5700 TW of low-carbon electricity generation since 2000, </a:t>
            </a:r>
          </a:p>
          <a:p>
            <a:pPr algn="l"/>
            <a:r>
              <a:rPr lang="en-US" b="0" i="0" dirty="0">
                <a:solidFill>
                  <a:srgbClr val="1D3D63"/>
                </a:solidFill>
                <a:effectLst/>
                <a:latin typeface="Lato" panose="020F0502020204030204" pitchFamily="34" charset="0"/>
              </a:rPr>
              <a:t>increasing it by 106% in the past 22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3D63"/>
                </a:solidFill>
                <a:effectLst/>
                <a:latin typeface="Lato" panose="020F0502020204030204" pitchFamily="34" charset="0"/>
              </a:rPr>
              <a:t>China accounted for roughly half of the global low-carbon electricity generation growth during that period. </a:t>
            </a:r>
            <a:r>
              <a:rPr lang="en-US" i="1" dirty="0">
                <a:solidFill>
                  <a:srgbClr val="434343"/>
                </a:solidFill>
                <a:effectLst/>
                <a:latin typeface="Helvetica" pitchFamily="2" charset="0"/>
              </a:rPr>
              <a:t>China is the only </a:t>
            </a:r>
            <a:r>
              <a:rPr lang="en-US" i="1" dirty="0">
                <a:solidFill>
                  <a:srgbClr val="2F2F2F"/>
                </a:solidFill>
                <a:effectLst/>
                <a:latin typeface="Helvetica" pitchFamily="2" charset="0"/>
              </a:rPr>
              <a:t>nation on track </a:t>
            </a:r>
            <a:r>
              <a:rPr lang="en-US" i="1" dirty="0">
                <a:solidFill>
                  <a:srgbClr val="434343"/>
                </a:solidFill>
                <a:effectLst/>
                <a:latin typeface="Helvetica" pitchFamily="2" charset="0"/>
              </a:rPr>
              <a:t>to meet its </a:t>
            </a:r>
            <a:r>
              <a:rPr lang="en-US" i="1" dirty="0">
                <a:solidFill>
                  <a:srgbClr val="2F2F2F"/>
                </a:solidFill>
                <a:effectLst/>
                <a:latin typeface="Helvetica" pitchFamily="2" charset="0"/>
              </a:rPr>
              <a:t>2030 target.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434343"/>
              </a:solidFill>
              <a:effectLst/>
              <a:latin typeface="Helvetica" pitchFamily="2" charset="0"/>
            </a:endParaRPr>
          </a:p>
          <a:p>
            <a:r>
              <a:rPr lang="en-US" i="1" dirty="0">
                <a:solidFill>
                  <a:srgbClr val="2F2F2F"/>
                </a:solidFill>
                <a:effectLst/>
                <a:latin typeface="Helvetica" pitchFamily="2" charset="0"/>
              </a:rPr>
              <a:t>The </a:t>
            </a:r>
            <a:r>
              <a:rPr lang="en-US" i="1" dirty="0">
                <a:solidFill>
                  <a:srgbClr val="434343"/>
                </a:solidFill>
                <a:effectLst/>
                <a:latin typeface="Helvetica" pitchFamily="2" charset="0"/>
              </a:rPr>
              <a:t>U.S. and </a:t>
            </a:r>
            <a:r>
              <a:rPr lang="en-US" i="1" dirty="0">
                <a:solidFill>
                  <a:srgbClr val="101010"/>
                </a:solidFill>
                <a:effectLst/>
                <a:latin typeface="Helvetica" pitchFamily="2" charset="0"/>
              </a:rPr>
              <a:t>India </a:t>
            </a:r>
            <a:r>
              <a:rPr lang="en-US" i="1" dirty="0">
                <a:solidFill>
                  <a:srgbClr val="2F2F2F"/>
                </a:solidFill>
                <a:effectLst/>
                <a:latin typeface="Helvetica" pitchFamily="2" charset="0"/>
              </a:rPr>
              <a:t>were </a:t>
            </a:r>
            <a:r>
              <a:rPr lang="en-US" i="1" dirty="0">
                <a:solidFill>
                  <a:srgbClr val="434343"/>
                </a:solidFill>
                <a:effectLst/>
                <a:latin typeface="Helvetica" pitchFamily="2" charset="0"/>
              </a:rPr>
              <a:t>the </a:t>
            </a:r>
            <a:r>
              <a:rPr lang="en-US" i="1" dirty="0">
                <a:solidFill>
                  <a:srgbClr val="2F2F2F"/>
                </a:solidFill>
                <a:effectLst/>
                <a:latin typeface="Helvetica" pitchFamily="2" charset="0"/>
              </a:rPr>
              <a:t>furthest off </a:t>
            </a:r>
            <a:r>
              <a:rPr lang="en-US" i="1" dirty="0">
                <a:solidFill>
                  <a:srgbClr val="434343"/>
                </a:solidFill>
                <a:effectLst/>
                <a:latin typeface="Helvetica" pitchFamily="2" charset="0"/>
              </a:rPr>
              <a:t>from their targets in </a:t>
            </a:r>
            <a:r>
              <a:rPr lang="en-US" i="1" dirty="0">
                <a:solidFill>
                  <a:srgbClr val="2F2F2F"/>
                </a:solidFill>
                <a:effectLst/>
                <a:latin typeface="Helvetica" pitchFamily="2" charset="0"/>
              </a:rPr>
              <a:t>2022, </a:t>
            </a:r>
            <a:r>
              <a:rPr lang="en-US" i="1" dirty="0">
                <a:solidFill>
                  <a:srgbClr val="434343"/>
                </a:solidFill>
                <a:effectLst/>
                <a:latin typeface="Helvetica" pitchFamily="2" charset="0"/>
              </a:rPr>
              <a:t>adding </a:t>
            </a:r>
            <a:r>
              <a:rPr lang="en-US" i="1" dirty="0">
                <a:solidFill>
                  <a:srgbClr val="2F2F2F"/>
                </a:solidFill>
                <a:effectLst/>
                <a:latin typeface="Helvetica" pitchFamily="2" charset="0"/>
              </a:rPr>
              <a:t>only </a:t>
            </a:r>
            <a:r>
              <a:rPr lang="en-US" i="1" dirty="0">
                <a:solidFill>
                  <a:srgbClr val="434343"/>
                </a:solidFill>
                <a:effectLst/>
                <a:latin typeface="Helvetica" pitchFamily="2" charset="0"/>
              </a:rPr>
              <a:t>46% and 57%</a:t>
            </a:r>
            <a:r>
              <a:rPr lang="en-US" i="0" dirty="0">
                <a:solidFill>
                  <a:srgbClr val="434343"/>
                </a:solidFill>
                <a:effectLst/>
                <a:latin typeface="Helvetica" pitchFamily="2" charset="0"/>
              </a:rPr>
              <a:t> </a:t>
            </a:r>
            <a:r>
              <a:rPr lang="en-US" i="1" dirty="0">
                <a:solidFill>
                  <a:srgbClr val="2F2F2F"/>
                </a:solidFill>
                <a:effectLst/>
                <a:latin typeface="Helvetica" pitchFamily="2" charset="0"/>
              </a:rPr>
              <a:t>of what was </a:t>
            </a:r>
            <a:r>
              <a:rPr lang="en-US" i="1" dirty="0">
                <a:solidFill>
                  <a:srgbClr val="434343"/>
                </a:solidFill>
                <a:effectLst/>
                <a:latin typeface="Helvetica" pitchFamily="2" charset="0"/>
              </a:rPr>
              <a:t>needed to meet their 2030 targets, respectively.</a:t>
            </a:r>
            <a:endParaRPr lang="en-US" dirty="0">
              <a:solidFill>
                <a:srgbClr val="434343"/>
              </a:solidFill>
              <a:effectLst/>
              <a:latin typeface="Helvetica" pitchFamily="2"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69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5.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emf"/><Relationship Id="rId1" Type="http://schemas.openxmlformats.org/officeDocument/2006/relationships/slideMaster" Target="../slideMasters/slideMaster6.xml"/><Relationship Id="rId4" Type="http://schemas.openxmlformats.org/officeDocument/2006/relationships/image" Target="../media/image18.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emf"/><Relationship Id="rId1" Type="http://schemas.openxmlformats.org/officeDocument/2006/relationships/slideMaster" Target="../slideMasters/slideMaster6.xml"/><Relationship Id="rId4" Type="http://schemas.openxmlformats.org/officeDocument/2006/relationships/image" Target="../media/image18.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emf"/><Relationship Id="rId1" Type="http://schemas.openxmlformats.org/officeDocument/2006/relationships/slideMaster" Target="../slideMasters/slideMaster6.xml"/><Relationship Id="rId4" Type="http://schemas.openxmlformats.org/officeDocument/2006/relationships/image" Target="../media/image18.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8.emf"/></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pic>
        <p:nvPicPr>
          <p:cNvPr id="7" name="Picture 6">
            <a:extLst>
              <a:ext uri="{FF2B5EF4-FFF2-40B4-BE49-F238E27FC236}">
                <a16:creationId xmlns:a16="http://schemas.microsoft.com/office/drawing/2014/main" id="{4D4B410D-5F59-DCDE-229F-A44EE38CB2F8}"/>
              </a:ext>
            </a:extLst>
          </p:cNvPr>
          <p:cNvPicPr>
            <a:picLocks noChangeAspect="1"/>
          </p:cNvPicPr>
          <p:nvPr userDrawn="1"/>
        </p:nvPicPr>
        <p:blipFill>
          <a:blip r:embed="rId2"/>
          <a:srcRect l="19679"/>
          <a:stretch/>
        </p:blipFill>
        <p:spPr>
          <a:xfrm rot="10800000">
            <a:off x="0" y="-3"/>
            <a:ext cx="12192000" cy="6858001"/>
          </a:xfrm>
          <a:prstGeom prst="rect">
            <a:avLst/>
          </a:prstGeom>
        </p:spPr>
      </p:pic>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61509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4638989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9803" y="365125"/>
            <a:ext cx="11055585" cy="549275"/>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8" name="Footer Placeholder 7"/>
          <p:cNvSpPr>
            <a:spLocks noGrp="1"/>
          </p:cNvSpPr>
          <p:nvPr>
            <p:ph type="ftr" sz="quarter" idx="11"/>
          </p:nvPr>
        </p:nvSpPr>
        <p:spPr/>
        <p:txBody>
          <a:bodyPr/>
          <a:lstStyle>
            <a:lvl1pPr>
              <a:defRPr b="0" i="0"/>
            </a:lvl1pPr>
          </a:lstStyle>
          <a:p>
            <a:endParaRPr lang="en-US" dirty="0"/>
          </a:p>
        </p:txBody>
      </p:sp>
      <p:sp>
        <p:nvSpPr>
          <p:cNvPr id="9" name="Slide Number Placeholder 8"/>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41216760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6828067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3" name="Footer Placeholder 2"/>
          <p:cNvSpPr>
            <a:spLocks noGrp="1"/>
          </p:cNvSpPr>
          <p:nvPr>
            <p:ph type="ftr" sz="quarter" idx="11"/>
          </p:nvPr>
        </p:nvSpPr>
        <p:spPr/>
        <p:txBody>
          <a:bodyPr/>
          <a:lstStyle>
            <a:lvl1pPr>
              <a:defRPr b="0" i="0"/>
            </a:lvl1pPr>
          </a:lstStyle>
          <a:p>
            <a:endParaRPr lang="en-US" dirty="0"/>
          </a:p>
        </p:txBody>
      </p:sp>
      <p:sp>
        <p:nvSpPr>
          <p:cNvPr id="4" name="Slide Number Placeholder 3"/>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9642269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40962720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424918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86296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3212317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99000"/>
          </a:schemeClr>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D26348E-2076-CD43-B2C9-43EC24B7F7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598424"/>
            <a:ext cx="12147825" cy="5466521"/>
          </a:xfrm>
          <a:prstGeom prst="rect">
            <a:avLst/>
          </a:prstGeom>
        </p:spPr>
      </p:pic>
      <p:sp>
        <p:nvSpPr>
          <p:cNvPr id="29" name="Text Placeholder 3"/>
          <p:cNvSpPr>
            <a:spLocks noGrp="1"/>
          </p:cNvSpPr>
          <p:nvPr>
            <p:ph type="body" sz="half" idx="14" hasCustomPrompt="1"/>
          </p:nvPr>
        </p:nvSpPr>
        <p:spPr>
          <a:xfrm>
            <a:off x="2565165" y="3153839"/>
            <a:ext cx="7646195" cy="716778"/>
          </a:xfrm>
          <a:noFill/>
        </p:spPr>
        <p:txBody>
          <a:bodyPr>
            <a:noAutofit/>
          </a:bodyPr>
          <a:lstStyle>
            <a:lvl1pPr marL="0" indent="0" algn="ctr">
              <a:buFont typeface="Arial" panose="020B0604020202020204" pitchFamily="34" charset="0"/>
              <a:buNone/>
              <a:defRPr sz="4000" b="0" i="0" u="none"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(i.e. Seminar 32 – Energy Efficient Design for Large Buildings) Use font size 40</a:t>
            </a:r>
          </a:p>
        </p:txBody>
      </p:sp>
      <p:sp>
        <p:nvSpPr>
          <p:cNvPr id="30" name="Text Placeholder 3"/>
          <p:cNvSpPr>
            <a:spLocks noGrp="1"/>
          </p:cNvSpPr>
          <p:nvPr>
            <p:ph type="body" sz="half" idx="15" hasCustomPrompt="1"/>
          </p:nvPr>
        </p:nvSpPr>
        <p:spPr>
          <a:xfrm>
            <a:off x="3594100" y="4835797"/>
            <a:ext cx="5188744" cy="716778"/>
          </a:xfrm>
          <a:noFill/>
        </p:spPr>
        <p:txBody>
          <a:bodyPr>
            <a:noAutofit/>
          </a:bodyPr>
          <a:lstStyle>
            <a:lvl1pPr marL="0" indent="0" algn="ctr">
              <a:buFont typeface="Arial" panose="020B0604020202020204" pitchFamily="34" charset="0"/>
              <a:buNone/>
              <a:defRPr sz="3200" b="0" i="0" u="none"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Subtitle (i.e. Opportunities for Savings in large Hospitals) Use font size 32</a:t>
            </a:r>
          </a:p>
        </p:txBody>
      </p:sp>
      <p:sp>
        <p:nvSpPr>
          <p:cNvPr id="31" name="Text Placeholder 3"/>
          <p:cNvSpPr>
            <a:spLocks noGrp="1"/>
          </p:cNvSpPr>
          <p:nvPr>
            <p:ph type="body" sz="half" idx="16" hasCustomPrompt="1"/>
          </p:nvPr>
        </p:nvSpPr>
        <p:spPr>
          <a:xfrm>
            <a:off x="201777" y="3918468"/>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John Doe, Credentials</a:t>
            </a:r>
          </a:p>
        </p:txBody>
      </p:sp>
      <p:sp>
        <p:nvSpPr>
          <p:cNvPr id="32" name="Text Placeholder 3"/>
          <p:cNvSpPr>
            <a:spLocks noGrp="1"/>
          </p:cNvSpPr>
          <p:nvPr>
            <p:ph type="body" sz="half" idx="17" hasCustomPrompt="1"/>
          </p:nvPr>
        </p:nvSpPr>
        <p:spPr>
          <a:xfrm>
            <a:off x="201778" y="4412650"/>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Company Name</a:t>
            </a:r>
          </a:p>
        </p:txBody>
      </p:sp>
      <p:sp>
        <p:nvSpPr>
          <p:cNvPr id="33" name="Text Placeholder 3"/>
          <p:cNvSpPr>
            <a:spLocks noGrp="1"/>
          </p:cNvSpPr>
          <p:nvPr>
            <p:ph type="body" sz="half" idx="18" hasCustomPrompt="1"/>
          </p:nvPr>
        </p:nvSpPr>
        <p:spPr>
          <a:xfrm>
            <a:off x="201778" y="4907374"/>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jdoe@email.com</a:t>
            </a:r>
          </a:p>
        </p:txBody>
      </p:sp>
      <p:sp>
        <p:nvSpPr>
          <p:cNvPr id="34" name="Text Placeholder 3"/>
          <p:cNvSpPr>
            <a:spLocks noGrp="1"/>
          </p:cNvSpPr>
          <p:nvPr>
            <p:ph type="body" sz="half" idx="19" hasCustomPrompt="1"/>
          </p:nvPr>
        </p:nvSpPr>
        <p:spPr>
          <a:xfrm>
            <a:off x="201775" y="5407518"/>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Office Number (If you want)</a:t>
            </a:r>
          </a:p>
        </p:txBody>
      </p:sp>
      <p:sp>
        <p:nvSpPr>
          <p:cNvPr id="35" name="Text Placeholder 3"/>
          <p:cNvSpPr>
            <a:spLocks noGrp="1"/>
          </p:cNvSpPr>
          <p:nvPr>
            <p:ph type="body" sz="half" idx="20" hasCustomPrompt="1"/>
          </p:nvPr>
        </p:nvSpPr>
        <p:spPr>
          <a:xfrm>
            <a:off x="201775" y="5910851"/>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Cell Number (If you want)</a:t>
            </a:r>
          </a:p>
        </p:txBody>
      </p:sp>
      <p:sp>
        <p:nvSpPr>
          <p:cNvPr id="36" name="Content Placeholder 2"/>
          <p:cNvSpPr>
            <a:spLocks noGrp="1"/>
          </p:cNvSpPr>
          <p:nvPr>
            <p:ph idx="21" hasCustomPrompt="1"/>
          </p:nvPr>
        </p:nvSpPr>
        <p:spPr>
          <a:xfrm>
            <a:off x="9586648" y="4409961"/>
            <a:ext cx="2107173" cy="1568450"/>
          </a:xfrm>
        </p:spPr>
        <p:txBody>
          <a:bodyPr/>
          <a:lstStyle>
            <a:lvl1pPr marL="0" indent="0" algn="ctr">
              <a:buNone/>
              <a:defRPr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Presenter Company Logo</a:t>
            </a:r>
          </a:p>
        </p:txBody>
      </p:sp>
      <p:sp>
        <p:nvSpPr>
          <p:cNvPr id="37" name="Text Placeholder 2"/>
          <p:cNvSpPr>
            <a:spLocks noGrp="1"/>
          </p:cNvSpPr>
          <p:nvPr>
            <p:ph type="body" sz="quarter" idx="22" hasCustomPrompt="1"/>
          </p:nvPr>
        </p:nvSpPr>
        <p:spPr>
          <a:xfrm>
            <a:off x="2565165" y="2354115"/>
            <a:ext cx="7645400" cy="717550"/>
          </a:xfrm>
        </p:spPr>
        <p:txBody>
          <a:bodyPr>
            <a:normAutofit/>
          </a:bodyPr>
          <a:lstStyle>
            <a:lvl1pPr marL="0" indent="0" algn="ctr" defTabSz="914400" rtl="0" eaLnBrk="1" latinLnBrk="0" hangingPunct="1">
              <a:lnSpc>
                <a:spcPct val="80000"/>
              </a:lnSpc>
              <a:spcBef>
                <a:spcPts val="1000"/>
              </a:spcBef>
              <a:buFont typeface="Arial" panose="020B0604020202020204" pitchFamily="34" charset="0"/>
              <a:buNone/>
              <a:defRPr lang="en-US" sz="3000" b="0" i="0" u="none"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Overall Session Type, # and Title</a:t>
            </a:r>
          </a:p>
        </p:txBody>
      </p:sp>
      <p:pic>
        <p:nvPicPr>
          <p:cNvPr id="6" name="Picture 5" descr="Diagram&#10;&#10;Description automatically generated">
            <a:extLst>
              <a:ext uri="{FF2B5EF4-FFF2-40B4-BE49-F238E27FC236}">
                <a16:creationId xmlns:a16="http://schemas.microsoft.com/office/drawing/2014/main" id="{017BC741-AA06-8C43-9937-35D75DBEE64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063446" y="129209"/>
            <a:ext cx="4474265" cy="2105536"/>
          </a:xfrm>
          <a:prstGeom prst="rect">
            <a:avLst/>
          </a:prstGeom>
        </p:spPr>
      </p:pic>
    </p:spTree>
    <p:extLst>
      <p:ext uri="{BB962C8B-B14F-4D97-AF65-F5344CB8AC3E}">
        <p14:creationId xmlns:p14="http://schemas.microsoft.com/office/powerpoint/2010/main" val="15857564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utline/Agenda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25" y="174625"/>
            <a:ext cx="10515600" cy="643543"/>
          </a:xfrm>
        </p:spPr>
        <p:txBody>
          <a:bodyPr>
            <a:normAutofit/>
          </a:bodyPr>
          <a:lstStyle>
            <a:lvl1pPr>
              <a:defRPr lang="en-US" sz="2475" b="1" smtClean="0">
                <a:solidFill>
                  <a:schemeClr val="bg1"/>
                </a:solidFill>
              </a:defRPr>
            </a:lvl1pPr>
          </a:lstStyle>
          <a:p>
            <a:r>
              <a:rPr lang="en-US" sz="2475" b="1" dirty="0">
                <a:solidFill>
                  <a:schemeClr val="bg1"/>
                </a:solidFill>
                <a:latin typeface="+mn-lt"/>
              </a:rPr>
              <a:t>Outline/Agenda</a:t>
            </a:r>
            <a:endParaRPr lang="en-US" dirty="0"/>
          </a:p>
        </p:txBody>
      </p:sp>
      <p:sp>
        <p:nvSpPr>
          <p:cNvPr id="11" name="Text Placeholder 3"/>
          <p:cNvSpPr>
            <a:spLocks noGrp="1"/>
          </p:cNvSpPr>
          <p:nvPr>
            <p:ph type="body" sz="half" idx="13" hasCustomPrompt="1"/>
          </p:nvPr>
        </p:nvSpPr>
        <p:spPr>
          <a:xfrm>
            <a:off x="1259682" y="1416822"/>
            <a:ext cx="8732044" cy="2107428"/>
          </a:xfrm>
          <a:solidFill>
            <a:schemeClr val="bg1"/>
          </a:solidFill>
        </p:spPr>
        <p:txBody>
          <a:bodyPr>
            <a:noAutofit/>
          </a:bodyPr>
          <a:lstStyle>
            <a:lvl1pPr marL="0" indent="0" algn="l">
              <a:buFont typeface="Arial" panose="020B0604020202020204" pitchFamily="34" charset="0"/>
              <a:buNone/>
              <a:defRPr sz="1500" b="0" i="0" u="none"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altLang="en-US" sz="1500" dirty="0">
                <a:latin typeface="Arial" panose="020B0604020202020204" pitchFamily="34" charset="0"/>
                <a:cs typeface="Arial" panose="020B0604020202020204" pitchFamily="34" charset="0"/>
              </a:rPr>
              <a:t>In accordance with CEC policy, any logos of HVAC&amp;R related organizations in images must be covered. </a:t>
            </a:r>
            <a:br>
              <a:rPr lang="en-US" altLang="en-US" sz="1500" dirty="0">
                <a:latin typeface="Arial" panose="020B0604020202020204" pitchFamily="34" charset="0"/>
                <a:cs typeface="Arial" panose="020B0604020202020204" pitchFamily="34" charset="0"/>
              </a:rPr>
            </a:br>
            <a:br>
              <a:rPr lang="en-US" altLang="en-US" sz="1500" dirty="0">
                <a:latin typeface="Arial" panose="020B0604020202020204" pitchFamily="34" charset="0"/>
                <a:cs typeface="Arial" panose="020B0604020202020204" pitchFamily="34" charset="0"/>
              </a:rPr>
            </a:br>
            <a:r>
              <a:rPr lang="en-US" altLang="en-US" sz="1200" dirty="0">
                <a:latin typeface="Arial" panose="020B0604020202020204" pitchFamily="34" charset="0"/>
                <a:cs typeface="Arial" panose="020B0604020202020204" pitchFamily="34" charset="0"/>
              </a:rPr>
              <a:t>In PowerPoint, click Insert </a:t>
            </a:r>
            <a:r>
              <a:rPr lang="en-US" altLang="en-US" sz="1200" dirty="0">
                <a:latin typeface="Arial" panose="020B0604020202020204" pitchFamily="34" charset="0"/>
                <a:cs typeface="Arial" panose="020B0604020202020204" pitchFamily="34" charset="0"/>
                <a:sym typeface="Wingdings" panose="05000000000000000000" pitchFamily="2" charset="2"/>
              </a:rPr>
              <a:t> Shape  Choose Shape. </a:t>
            </a:r>
            <a:br>
              <a:rPr lang="en-US" altLang="en-US" sz="1200" dirty="0">
                <a:latin typeface="Arial" panose="020B0604020202020204" pitchFamily="34" charset="0"/>
                <a:cs typeface="Arial" panose="020B0604020202020204" pitchFamily="34" charset="0"/>
                <a:sym typeface="Wingdings" panose="05000000000000000000" pitchFamily="2" charset="2"/>
              </a:rPr>
            </a:br>
            <a:r>
              <a:rPr lang="en-US" altLang="en-US" sz="1200" dirty="0">
                <a:latin typeface="Arial" panose="020B0604020202020204" pitchFamily="34" charset="0"/>
                <a:cs typeface="Arial" panose="020B0604020202020204" pitchFamily="34" charset="0"/>
                <a:sym typeface="Wingdings" panose="05000000000000000000" pitchFamily="2" charset="2"/>
              </a:rPr>
              <a:t>On the Format tab you can change the color of your shape. </a:t>
            </a:r>
            <a:br>
              <a:rPr lang="en-US" altLang="en-US" sz="1200" dirty="0">
                <a:latin typeface="Arial" panose="020B0604020202020204" pitchFamily="34" charset="0"/>
                <a:cs typeface="Arial" panose="020B0604020202020204" pitchFamily="34" charset="0"/>
                <a:sym typeface="Wingdings" panose="05000000000000000000" pitchFamily="2" charset="2"/>
              </a:rPr>
            </a:br>
            <a:r>
              <a:rPr lang="en-US" altLang="en-US" sz="1200" dirty="0">
                <a:latin typeface="Arial" panose="020B0604020202020204" pitchFamily="34" charset="0"/>
                <a:cs typeface="Arial" panose="020B0604020202020204" pitchFamily="34" charset="0"/>
                <a:sym typeface="Wingdings" panose="05000000000000000000" pitchFamily="2" charset="2"/>
              </a:rPr>
              <a:t>You can also </a:t>
            </a:r>
            <a:r>
              <a:rPr lang="en-US" altLang="en-US" sz="1200" dirty="0" err="1">
                <a:latin typeface="Arial" panose="020B0604020202020204" pitchFamily="34" charset="0"/>
                <a:cs typeface="Arial" panose="020B0604020202020204" pitchFamily="34" charset="0"/>
                <a:sym typeface="Wingdings" panose="05000000000000000000" pitchFamily="2" charset="2"/>
              </a:rPr>
              <a:t>Ctrl+Click</a:t>
            </a:r>
            <a:r>
              <a:rPr lang="en-US" altLang="en-US" sz="1200" dirty="0">
                <a:latin typeface="Arial" panose="020B0604020202020204" pitchFamily="34" charset="0"/>
                <a:cs typeface="Arial" panose="020B0604020202020204" pitchFamily="34" charset="0"/>
                <a:sym typeface="Wingdings" panose="05000000000000000000" pitchFamily="2" charset="2"/>
              </a:rPr>
              <a:t> on your main image + covered shapes, right click, and select “group” so all pieces move and </a:t>
            </a:r>
            <a:br>
              <a:rPr lang="en-US" altLang="en-US" sz="1200" dirty="0">
                <a:latin typeface="Arial" panose="020B0604020202020204" pitchFamily="34" charset="0"/>
                <a:cs typeface="Arial" panose="020B0604020202020204" pitchFamily="34" charset="0"/>
                <a:sym typeface="Wingdings" panose="05000000000000000000" pitchFamily="2" charset="2"/>
              </a:rPr>
            </a:br>
            <a:r>
              <a:rPr lang="en-US" altLang="en-US" sz="1200" dirty="0">
                <a:latin typeface="Arial" panose="020B0604020202020204" pitchFamily="34" charset="0"/>
                <a:cs typeface="Arial" panose="020B0604020202020204" pitchFamily="34" charset="0"/>
                <a:sym typeface="Wingdings" panose="05000000000000000000" pitchFamily="2" charset="2"/>
              </a:rPr>
              <a:t>re-size together. Covered logos here.</a:t>
            </a:r>
            <a:endParaRPr lang="en-US" dirty="0"/>
          </a:p>
        </p:txBody>
      </p:sp>
    </p:spTree>
    <p:extLst>
      <p:ext uri="{BB962C8B-B14F-4D97-AF65-F5344CB8AC3E}">
        <p14:creationId xmlns:p14="http://schemas.microsoft.com/office/powerpoint/2010/main" val="30953037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875" y="107952"/>
            <a:ext cx="10515600" cy="643543"/>
          </a:xfrm>
        </p:spPr>
        <p:txBody>
          <a:bodyPr>
            <a:normAutofit/>
          </a:bodyPr>
          <a:lstStyle>
            <a:lvl1pPr>
              <a:defRPr lang="en-US" sz="2475" b="1" smtClean="0">
                <a:solidFill>
                  <a:schemeClr val="bg1"/>
                </a:solidFill>
              </a:defRPr>
            </a:lvl1pPr>
          </a:lstStyle>
          <a:p>
            <a:r>
              <a:rPr lang="en-US" sz="2475" b="1" dirty="0">
                <a:solidFill>
                  <a:schemeClr val="bg1"/>
                </a:solidFill>
                <a:latin typeface="+mn-lt"/>
              </a:rPr>
              <a:t>Bibliography</a:t>
            </a:r>
            <a:endParaRPr lang="en-US" dirty="0"/>
          </a:p>
        </p:txBody>
      </p:sp>
      <p:sp>
        <p:nvSpPr>
          <p:cNvPr id="11" name="Text Placeholder 3"/>
          <p:cNvSpPr>
            <a:spLocks noGrp="1"/>
          </p:cNvSpPr>
          <p:nvPr>
            <p:ph type="body" sz="half" idx="13" hasCustomPrompt="1"/>
          </p:nvPr>
        </p:nvSpPr>
        <p:spPr>
          <a:xfrm>
            <a:off x="1259682" y="1416822"/>
            <a:ext cx="8732044" cy="4069578"/>
          </a:xfrm>
          <a:solidFill>
            <a:schemeClr val="bg1"/>
          </a:solidFill>
        </p:spPr>
        <p:txBody>
          <a:bodyPr>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1600" b="0" i="0" u="none" baseline="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sz="1500" dirty="0">
                <a:latin typeface="Arial" panose="020B0604020202020204" pitchFamily="34" charset="0"/>
                <a:cs typeface="Arial" panose="020B0604020202020204" pitchFamily="34" charset="0"/>
              </a:rPr>
              <a:t>Content –If you are presenting a technical paper, conference paper, or extended abstract:</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Author1 last name, First initial, Author2 First initial and Last name, and Author3 First initial and Last name. 2019. Paper title with only the first word and proper nouns capitalized. ASHRAE Transactions 125 (2) (pending publication)</a:t>
            </a:r>
            <a:endParaRPr lang="en-US" dirty="0"/>
          </a:p>
        </p:txBody>
      </p:sp>
    </p:spTree>
    <p:extLst>
      <p:ext uri="{BB962C8B-B14F-4D97-AF65-F5344CB8AC3E}">
        <p14:creationId xmlns:p14="http://schemas.microsoft.com/office/powerpoint/2010/main" val="194076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38246198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3766" y="327340"/>
            <a:ext cx="10515600" cy="643543"/>
          </a:xfrm>
        </p:spPr>
        <p:txBody>
          <a:bodyPr>
            <a:normAutofit/>
          </a:bodyPr>
          <a:lstStyle>
            <a:lvl1pPr>
              <a:defRPr lang="en-US" sz="2475" b="0" i="0" smtClean="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sz="2475" b="1" dirty="0">
                <a:solidFill>
                  <a:schemeClr val="bg1"/>
                </a:solidFill>
                <a:latin typeface="+mn-lt"/>
              </a:rPr>
              <a:t>Questions?</a:t>
            </a:r>
            <a:endParaRPr lang="en-US" dirty="0"/>
          </a:p>
        </p:txBody>
      </p:sp>
      <p:sp>
        <p:nvSpPr>
          <p:cNvPr id="11" name="Text Placeholder 3"/>
          <p:cNvSpPr>
            <a:spLocks noGrp="1"/>
          </p:cNvSpPr>
          <p:nvPr>
            <p:ph type="body" sz="half" idx="13" hasCustomPrompt="1"/>
          </p:nvPr>
        </p:nvSpPr>
        <p:spPr>
          <a:xfrm>
            <a:off x="1259682" y="1416822"/>
            <a:ext cx="8732044" cy="2107428"/>
          </a:xfrm>
          <a:solidFill>
            <a:schemeClr val="bg1"/>
          </a:solidFill>
        </p:spPr>
        <p:txBody>
          <a:bodyPr>
            <a:noAutofit/>
          </a:bodyPr>
          <a:lstStyle>
            <a:lvl1pPr marL="0" indent="0" algn="l">
              <a:buFont typeface="Arial" panose="020B0604020202020204" pitchFamily="34" charset="0"/>
              <a:buNone/>
              <a:defRPr sz="1800" b="0" i="0" u="none"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sz="1800" dirty="0">
                <a:latin typeface="Arial" panose="020B0604020202020204" pitchFamily="34" charset="0"/>
                <a:cs typeface="Arial" panose="020B0604020202020204" pitchFamily="34" charset="0"/>
              </a:rPr>
              <a:t>Name</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name@emailaddress.com</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(You may include names and email addresses of non-presenting authors on the last slide)</a:t>
            </a:r>
            <a:br>
              <a:rPr lang="en-US" sz="1800"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sz="1500"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Instruction – this slide cannot have logo, images or hyperlinks.  Only what is shown.</a:t>
            </a:r>
            <a:endParaRPr lang="en-US" dirty="0"/>
          </a:p>
        </p:txBody>
      </p:sp>
    </p:spTree>
    <p:extLst>
      <p:ext uri="{BB962C8B-B14F-4D97-AF65-F5344CB8AC3E}">
        <p14:creationId xmlns:p14="http://schemas.microsoft.com/office/powerpoint/2010/main" val="42292109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862" y="268777"/>
            <a:ext cx="10400989" cy="643543"/>
          </a:xfrm>
        </p:spPr>
        <p:txBody>
          <a:bodyPr>
            <a:normAutofit/>
          </a:bodyPr>
          <a:lstStyle>
            <a:lvl1pPr>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(Blank Slide)</a:t>
            </a:r>
          </a:p>
        </p:txBody>
      </p:sp>
      <p:sp>
        <p:nvSpPr>
          <p:cNvPr id="8" name="Content Placeholder 2"/>
          <p:cNvSpPr>
            <a:spLocks noGrp="1"/>
          </p:cNvSpPr>
          <p:nvPr>
            <p:ph idx="1"/>
          </p:nvPr>
        </p:nvSpPr>
        <p:spPr>
          <a:xfrm>
            <a:off x="838200" y="1504951"/>
            <a:ext cx="9772651" cy="4762500"/>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5569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2 - Black bkgd - Footer" preserve="1">
  <p:cSld name="2 - Black bkgd - Footer">
    <p:bg>
      <p:bgPr>
        <a:solidFill>
          <a:srgbClr val="140D21"/>
        </a:solidFill>
        <a:effectLst/>
      </p:bgPr>
    </p:bg>
    <p:spTree>
      <p:nvGrpSpPr>
        <p:cNvPr id="1" name="Shape 80"/>
        <p:cNvGrpSpPr/>
        <p:nvPr/>
      </p:nvGrpSpPr>
      <p:grpSpPr>
        <a:xfrm>
          <a:off x="0" y="0"/>
          <a:ext cx="0" cy="0"/>
          <a:chOff x="0" y="0"/>
          <a:chExt cx="0" cy="0"/>
        </a:xfrm>
      </p:grpSpPr>
      <p:sp>
        <p:nvSpPr>
          <p:cNvPr id="81" name="Google Shape;81;p26"/>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lvl="0" algn="r" rtl="0">
              <a:buNone/>
              <a:defRPr sz="600" b="0" i="0">
                <a:solidFill>
                  <a:srgbClr val="A6A6A6"/>
                </a:solidFill>
              </a:defRPr>
            </a:lvl1pPr>
            <a:lvl2pPr lvl="1" algn="r" rtl="0">
              <a:buNone/>
              <a:defRPr sz="600">
                <a:solidFill>
                  <a:srgbClr val="A6A6A6"/>
                </a:solidFill>
              </a:defRPr>
            </a:lvl2pPr>
            <a:lvl3pPr lvl="2" algn="r" rtl="0">
              <a:buNone/>
              <a:defRPr sz="600">
                <a:solidFill>
                  <a:srgbClr val="A6A6A6"/>
                </a:solidFill>
              </a:defRPr>
            </a:lvl3pPr>
            <a:lvl4pPr lvl="3" algn="r" rtl="0">
              <a:buNone/>
              <a:defRPr sz="600">
                <a:solidFill>
                  <a:srgbClr val="A6A6A6"/>
                </a:solidFill>
              </a:defRPr>
            </a:lvl4pPr>
            <a:lvl5pPr lvl="4" algn="r" rtl="0">
              <a:buNone/>
              <a:defRPr sz="600">
                <a:solidFill>
                  <a:srgbClr val="A6A6A6"/>
                </a:solidFill>
              </a:defRPr>
            </a:lvl5pPr>
            <a:lvl6pPr lvl="5" algn="r" rtl="0">
              <a:buNone/>
              <a:defRPr sz="600">
                <a:solidFill>
                  <a:srgbClr val="A6A6A6"/>
                </a:solidFill>
              </a:defRPr>
            </a:lvl6pPr>
            <a:lvl7pPr lvl="6" algn="r" rtl="0">
              <a:buNone/>
              <a:defRPr sz="600">
                <a:solidFill>
                  <a:srgbClr val="A6A6A6"/>
                </a:solidFill>
              </a:defRPr>
            </a:lvl7pPr>
            <a:lvl8pPr lvl="7" algn="r" rtl="0">
              <a:buNone/>
              <a:defRPr sz="600">
                <a:solidFill>
                  <a:srgbClr val="A6A6A6"/>
                </a:solidFill>
              </a:defRPr>
            </a:lvl8pPr>
            <a:lvl9pPr lvl="8" algn="r" rtl="0">
              <a:buNone/>
              <a:defRPr sz="600">
                <a:solidFill>
                  <a:srgbClr val="A6A6A6"/>
                </a:solidFill>
              </a:defRPr>
            </a:lvl9pPr>
          </a:lstStyle>
          <a:p>
            <a:r>
              <a:rPr lang="en-GB" dirty="0"/>
              <a:t>#</a:t>
            </a:r>
            <a:endParaRPr lang="en-GB" dirty="0">
              <a:solidFill>
                <a:srgbClr val="FFFFFF"/>
              </a:solidFill>
            </a:endParaRPr>
          </a:p>
        </p:txBody>
      </p:sp>
      <p:sp>
        <p:nvSpPr>
          <p:cNvPr id="82" name="Google Shape;82;p26"/>
          <p:cNvSpPr txBox="1">
            <a:spLocks noGrp="1"/>
          </p:cNvSpPr>
          <p:nvPr>
            <p:ph type="title"/>
          </p:nvPr>
        </p:nvSpPr>
        <p:spPr>
          <a:xfrm>
            <a:off x="583037" y="569459"/>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000" b="1">
                <a:solidFill>
                  <a:srgbClr val="FFFFFF"/>
                </a:solidFill>
                <a:latin typeface="Roboto"/>
                <a:ea typeface="Roboto"/>
                <a:cs typeface="Roboto"/>
                <a:sym typeface="Roboto"/>
              </a:defRPr>
            </a:lvl1pPr>
            <a:lvl2pPr lvl="1" rtl="0">
              <a:spcBef>
                <a:spcPts val="0"/>
              </a:spcBef>
              <a:spcAft>
                <a:spcPts val="0"/>
              </a:spcAft>
              <a:buNone/>
              <a:defRPr sz="800">
                <a:solidFill>
                  <a:srgbClr val="FFFFFF"/>
                </a:solidFill>
              </a:defRPr>
            </a:lvl2pPr>
            <a:lvl3pPr lvl="2" rtl="0">
              <a:spcBef>
                <a:spcPts val="0"/>
              </a:spcBef>
              <a:spcAft>
                <a:spcPts val="0"/>
              </a:spcAft>
              <a:buNone/>
              <a:defRPr sz="800">
                <a:solidFill>
                  <a:srgbClr val="FFFFFF"/>
                </a:solidFill>
              </a:defRPr>
            </a:lvl3pPr>
            <a:lvl4pPr lvl="3" rtl="0">
              <a:spcBef>
                <a:spcPts val="0"/>
              </a:spcBef>
              <a:spcAft>
                <a:spcPts val="0"/>
              </a:spcAft>
              <a:buNone/>
              <a:defRPr sz="800">
                <a:solidFill>
                  <a:srgbClr val="FFFFFF"/>
                </a:solidFill>
              </a:defRPr>
            </a:lvl4pPr>
            <a:lvl5pPr lvl="4" rtl="0">
              <a:spcBef>
                <a:spcPts val="0"/>
              </a:spcBef>
              <a:spcAft>
                <a:spcPts val="0"/>
              </a:spcAft>
              <a:buNone/>
              <a:defRPr sz="800">
                <a:solidFill>
                  <a:srgbClr val="FFFFFF"/>
                </a:solidFill>
              </a:defRPr>
            </a:lvl5pPr>
            <a:lvl6pPr lvl="5" rtl="0">
              <a:spcBef>
                <a:spcPts val="0"/>
              </a:spcBef>
              <a:spcAft>
                <a:spcPts val="0"/>
              </a:spcAft>
              <a:buNone/>
              <a:defRPr sz="800">
                <a:solidFill>
                  <a:srgbClr val="FFFFFF"/>
                </a:solidFill>
              </a:defRPr>
            </a:lvl6pPr>
            <a:lvl7pPr lvl="6" rtl="0">
              <a:spcBef>
                <a:spcPts val="0"/>
              </a:spcBef>
              <a:spcAft>
                <a:spcPts val="0"/>
              </a:spcAft>
              <a:buNone/>
              <a:defRPr sz="800">
                <a:solidFill>
                  <a:srgbClr val="FFFFFF"/>
                </a:solidFill>
              </a:defRPr>
            </a:lvl7pPr>
            <a:lvl8pPr lvl="7" rtl="0">
              <a:spcBef>
                <a:spcPts val="0"/>
              </a:spcBef>
              <a:spcAft>
                <a:spcPts val="0"/>
              </a:spcAft>
              <a:buNone/>
              <a:defRPr sz="800">
                <a:solidFill>
                  <a:srgbClr val="FFFFFF"/>
                </a:solidFill>
              </a:defRPr>
            </a:lvl8pPr>
            <a:lvl9pPr lvl="8" rtl="0">
              <a:spcBef>
                <a:spcPts val="0"/>
              </a:spcBef>
              <a:spcAft>
                <a:spcPts val="0"/>
              </a:spcAft>
              <a:buNone/>
              <a:defRPr sz="800">
                <a:solidFill>
                  <a:srgbClr val="FFFFFF"/>
                </a:solidFill>
              </a:defRPr>
            </a:lvl9pPr>
          </a:lstStyle>
          <a:p>
            <a:endParaRPr/>
          </a:p>
        </p:txBody>
      </p:sp>
    </p:spTree>
    <p:extLst>
      <p:ext uri="{BB962C8B-B14F-4D97-AF65-F5344CB8AC3E}">
        <p14:creationId xmlns:p14="http://schemas.microsoft.com/office/powerpoint/2010/main" val="4039040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pic>
        <p:nvPicPr>
          <p:cNvPr id="7" name="Picture 6">
            <a:extLst>
              <a:ext uri="{FF2B5EF4-FFF2-40B4-BE49-F238E27FC236}">
                <a16:creationId xmlns:a16="http://schemas.microsoft.com/office/drawing/2014/main" id="{4D4B410D-5F59-DCDE-229F-A44EE38CB2F8}"/>
              </a:ext>
            </a:extLst>
          </p:cNvPr>
          <p:cNvPicPr>
            <a:picLocks noChangeAspect="1"/>
          </p:cNvPicPr>
          <p:nvPr userDrawn="1"/>
        </p:nvPicPr>
        <p:blipFill>
          <a:blip r:embed="rId2"/>
          <a:stretch>
            <a:fillRect/>
          </a:stretch>
        </p:blipFill>
        <p:spPr>
          <a:xfrm>
            <a:off x="0" y="-1"/>
            <a:ext cx="12192000" cy="1097281"/>
          </a:xfrm>
          <a:prstGeom prst="rect">
            <a:avLst/>
          </a:prstGeom>
        </p:spPr>
      </p:pic>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936138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599714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 - Black bkgd - Footer">
  <p:cSld name="2 - Black bkgd - Footer">
    <p:bg>
      <p:bgPr>
        <a:solidFill>
          <a:srgbClr val="140D21"/>
        </a:solidFill>
        <a:effectLst/>
      </p:bgPr>
    </p:bg>
    <p:spTree>
      <p:nvGrpSpPr>
        <p:cNvPr id="1" name="Shape 80"/>
        <p:cNvGrpSpPr/>
        <p:nvPr/>
      </p:nvGrpSpPr>
      <p:grpSpPr>
        <a:xfrm>
          <a:off x="0" y="0"/>
          <a:ext cx="0" cy="0"/>
          <a:chOff x="0" y="0"/>
          <a:chExt cx="0" cy="0"/>
        </a:xfrm>
      </p:grpSpPr>
      <p:sp>
        <p:nvSpPr>
          <p:cNvPr id="81" name="Google Shape;81;p26"/>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lvl="0" algn="r" rtl="0">
              <a:buNone/>
              <a:defRPr sz="600" b="0" i="0">
                <a:solidFill>
                  <a:srgbClr val="A6A6A6"/>
                </a:solidFill>
              </a:defRPr>
            </a:lvl1pPr>
            <a:lvl2pPr lvl="1" algn="r" rtl="0">
              <a:buNone/>
              <a:defRPr sz="600">
                <a:solidFill>
                  <a:srgbClr val="A6A6A6"/>
                </a:solidFill>
              </a:defRPr>
            </a:lvl2pPr>
            <a:lvl3pPr lvl="2" algn="r" rtl="0">
              <a:buNone/>
              <a:defRPr sz="600">
                <a:solidFill>
                  <a:srgbClr val="A6A6A6"/>
                </a:solidFill>
              </a:defRPr>
            </a:lvl3pPr>
            <a:lvl4pPr lvl="3" algn="r" rtl="0">
              <a:buNone/>
              <a:defRPr sz="600">
                <a:solidFill>
                  <a:srgbClr val="A6A6A6"/>
                </a:solidFill>
              </a:defRPr>
            </a:lvl4pPr>
            <a:lvl5pPr lvl="4" algn="r" rtl="0">
              <a:buNone/>
              <a:defRPr sz="600">
                <a:solidFill>
                  <a:srgbClr val="A6A6A6"/>
                </a:solidFill>
              </a:defRPr>
            </a:lvl5pPr>
            <a:lvl6pPr lvl="5" algn="r" rtl="0">
              <a:buNone/>
              <a:defRPr sz="600">
                <a:solidFill>
                  <a:srgbClr val="A6A6A6"/>
                </a:solidFill>
              </a:defRPr>
            </a:lvl6pPr>
            <a:lvl7pPr lvl="6" algn="r" rtl="0">
              <a:buNone/>
              <a:defRPr sz="600">
                <a:solidFill>
                  <a:srgbClr val="A6A6A6"/>
                </a:solidFill>
              </a:defRPr>
            </a:lvl7pPr>
            <a:lvl8pPr lvl="7" algn="r" rtl="0">
              <a:buNone/>
              <a:defRPr sz="600">
                <a:solidFill>
                  <a:srgbClr val="A6A6A6"/>
                </a:solidFill>
              </a:defRPr>
            </a:lvl8pPr>
            <a:lvl9pPr lvl="8" algn="r" rtl="0">
              <a:buNone/>
              <a:defRPr sz="600">
                <a:solidFill>
                  <a:srgbClr val="A6A6A6"/>
                </a:solidFill>
              </a:defRPr>
            </a:lvl9pPr>
          </a:lstStyle>
          <a:p>
            <a:r>
              <a:rPr lang="en-GB" dirty="0"/>
              <a:t>#</a:t>
            </a:r>
            <a:endParaRPr lang="en-GB" dirty="0">
              <a:solidFill>
                <a:srgbClr val="FFFFFF"/>
              </a:solidFill>
            </a:endParaRPr>
          </a:p>
        </p:txBody>
      </p:sp>
      <p:sp>
        <p:nvSpPr>
          <p:cNvPr id="82" name="Google Shape;82;p26"/>
          <p:cNvSpPr txBox="1">
            <a:spLocks noGrp="1"/>
          </p:cNvSpPr>
          <p:nvPr>
            <p:ph type="title"/>
          </p:nvPr>
        </p:nvSpPr>
        <p:spPr>
          <a:xfrm>
            <a:off x="583037" y="569459"/>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000" b="1">
                <a:solidFill>
                  <a:srgbClr val="FFFFFF"/>
                </a:solidFill>
                <a:latin typeface="Roboto"/>
                <a:ea typeface="Roboto"/>
                <a:cs typeface="Roboto"/>
                <a:sym typeface="Roboto"/>
              </a:defRPr>
            </a:lvl1pPr>
            <a:lvl2pPr lvl="1" rtl="0">
              <a:spcBef>
                <a:spcPts val="0"/>
              </a:spcBef>
              <a:spcAft>
                <a:spcPts val="0"/>
              </a:spcAft>
              <a:buNone/>
              <a:defRPr sz="800">
                <a:solidFill>
                  <a:srgbClr val="FFFFFF"/>
                </a:solidFill>
              </a:defRPr>
            </a:lvl2pPr>
            <a:lvl3pPr lvl="2" rtl="0">
              <a:spcBef>
                <a:spcPts val="0"/>
              </a:spcBef>
              <a:spcAft>
                <a:spcPts val="0"/>
              </a:spcAft>
              <a:buNone/>
              <a:defRPr sz="800">
                <a:solidFill>
                  <a:srgbClr val="FFFFFF"/>
                </a:solidFill>
              </a:defRPr>
            </a:lvl3pPr>
            <a:lvl4pPr lvl="3" rtl="0">
              <a:spcBef>
                <a:spcPts val="0"/>
              </a:spcBef>
              <a:spcAft>
                <a:spcPts val="0"/>
              </a:spcAft>
              <a:buNone/>
              <a:defRPr sz="800">
                <a:solidFill>
                  <a:srgbClr val="FFFFFF"/>
                </a:solidFill>
              </a:defRPr>
            </a:lvl4pPr>
            <a:lvl5pPr lvl="4" rtl="0">
              <a:spcBef>
                <a:spcPts val="0"/>
              </a:spcBef>
              <a:spcAft>
                <a:spcPts val="0"/>
              </a:spcAft>
              <a:buNone/>
              <a:defRPr sz="800">
                <a:solidFill>
                  <a:srgbClr val="FFFFFF"/>
                </a:solidFill>
              </a:defRPr>
            </a:lvl5pPr>
            <a:lvl6pPr lvl="5" rtl="0">
              <a:spcBef>
                <a:spcPts val="0"/>
              </a:spcBef>
              <a:spcAft>
                <a:spcPts val="0"/>
              </a:spcAft>
              <a:buNone/>
              <a:defRPr sz="800">
                <a:solidFill>
                  <a:srgbClr val="FFFFFF"/>
                </a:solidFill>
              </a:defRPr>
            </a:lvl6pPr>
            <a:lvl7pPr lvl="6" rtl="0">
              <a:spcBef>
                <a:spcPts val="0"/>
              </a:spcBef>
              <a:spcAft>
                <a:spcPts val="0"/>
              </a:spcAft>
              <a:buNone/>
              <a:defRPr sz="800">
                <a:solidFill>
                  <a:srgbClr val="FFFFFF"/>
                </a:solidFill>
              </a:defRPr>
            </a:lvl7pPr>
            <a:lvl8pPr lvl="7" rtl="0">
              <a:spcBef>
                <a:spcPts val="0"/>
              </a:spcBef>
              <a:spcAft>
                <a:spcPts val="0"/>
              </a:spcAft>
              <a:buNone/>
              <a:defRPr sz="800">
                <a:solidFill>
                  <a:srgbClr val="FFFFFF"/>
                </a:solidFill>
              </a:defRPr>
            </a:lvl8pPr>
            <a:lvl9pPr lvl="8" rtl="0">
              <a:spcBef>
                <a:spcPts val="0"/>
              </a:spcBef>
              <a:spcAft>
                <a:spcPts val="0"/>
              </a:spcAft>
              <a:buNone/>
              <a:defRPr sz="800">
                <a:solidFill>
                  <a:srgbClr val="FFFFFF"/>
                </a:solidFill>
              </a:defRPr>
            </a:lvl9pPr>
          </a:lstStyle>
          <a:p>
            <a:endParaRPr/>
          </a:p>
        </p:txBody>
      </p:sp>
    </p:spTree>
    <p:extLst>
      <p:ext uri="{BB962C8B-B14F-4D97-AF65-F5344CB8AC3E}">
        <p14:creationId xmlns:p14="http://schemas.microsoft.com/office/powerpoint/2010/main" val="1683633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3" name="Footer Placeholder 2"/>
          <p:cNvSpPr>
            <a:spLocks noGrp="1"/>
          </p:cNvSpPr>
          <p:nvPr>
            <p:ph type="ftr" sz="quarter" idx="11"/>
          </p:nvPr>
        </p:nvSpPr>
        <p:spPr/>
        <p:txBody>
          <a:bodyPr/>
          <a:lstStyle>
            <a:lvl1pPr>
              <a:defRPr b="0" i="0"/>
            </a:lvl1pPr>
          </a:lstStyle>
          <a:p>
            <a:endParaRPr lang="en-US" dirty="0"/>
          </a:p>
        </p:txBody>
      </p:sp>
      <p:sp>
        <p:nvSpPr>
          <p:cNvPr id="4" name="Slide Number Placeholder 3"/>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108896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pic>
        <p:nvPicPr>
          <p:cNvPr id="7" name="Picture 6">
            <a:extLst>
              <a:ext uri="{FF2B5EF4-FFF2-40B4-BE49-F238E27FC236}">
                <a16:creationId xmlns:a16="http://schemas.microsoft.com/office/drawing/2014/main" id="{4D4B410D-5F59-DCDE-229F-A44EE38CB2F8}"/>
              </a:ext>
            </a:extLst>
          </p:cNvPr>
          <p:cNvPicPr>
            <a:picLocks noChangeAspect="1"/>
          </p:cNvPicPr>
          <p:nvPr userDrawn="1"/>
        </p:nvPicPr>
        <p:blipFill>
          <a:blip r:embed="rId2"/>
          <a:stretch>
            <a:fillRect/>
          </a:stretch>
        </p:blipFill>
        <p:spPr>
          <a:xfrm>
            <a:off x="0" y="-1"/>
            <a:ext cx="12192000" cy="1097281"/>
          </a:xfrm>
          <a:prstGeom prst="rect">
            <a:avLst/>
          </a:prstGeom>
        </p:spPr>
      </p:pic>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936138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755824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186044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396529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0EF590-9D32-0B29-0524-542CED66C384}"/>
              </a:ext>
            </a:extLst>
          </p:cNvPr>
          <p:cNvPicPr>
            <a:picLocks noChangeAspect="1"/>
          </p:cNvPicPr>
          <p:nvPr userDrawn="1"/>
        </p:nvPicPr>
        <p:blipFill>
          <a:blip r:embed="rId2"/>
          <a:srcRect l="884"/>
          <a:stretch/>
        </p:blipFill>
        <p:spPr>
          <a:xfrm>
            <a:off x="-1" y="-17103"/>
            <a:ext cx="12449345" cy="6892206"/>
          </a:xfrm>
          <a:prstGeom prst="rect">
            <a:avLst/>
          </a:prstGeom>
        </p:spPr>
      </p:pic>
      <p:sp>
        <p:nvSpPr>
          <p:cNvPr id="3" name="Subtitle 2"/>
          <p:cNvSpPr>
            <a:spLocks noGrp="1"/>
          </p:cNvSpPr>
          <p:nvPr>
            <p:ph type="subTitle" idx="1"/>
          </p:nvPr>
        </p:nvSpPr>
        <p:spPr>
          <a:xfrm>
            <a:off x="225552" y="1096582"/>
            <a:ext cx="2956560" cy="4792154"/>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
        <p:nvSpPr>
          <p:cNvPr id="12" name="Picture Placeholder 11">
            <a:extLst>
              <a:ext uri="{FF2B5EF4-FFF2-40B4-BE49-F238E27FC236}">
                <a16:creationId xmlns:a16="http://schemas.microsoft.com/office/drawing/2014/main" id="{1C6C7834-EF42-1F4C-729C-A851A4B1B5AA}"/>
              </a:ext>
            </a:extLst>
          </p:cNvPr>
          <p:cNvSpPr>
            <a:spLocks noGrp="1"/>
          </p:cNvSpPr>
          <p:nvPr>
            <p:ph type="pic" sz="quarter" idx="13"/>
          </p:nvPr>
        </p:nvSpPr>
        <p:spPr>
          <a:xfrm>
            <a:off x="4754562" y="749300"/>
            <a:ext cx="6913181" cy="5607050"/>
          </a:xfrm>
        </p:spPr>
        <p:txBody>
          <a:bodyPr/>
          <a:lstStyle/>
          <a:p>
            <a:endParaRPr lang="en-US" dirty="0"/>
          </a:p>
        </p:txBody>
      </p:sp>
    </p:spTree>
    <p:extLst>
      <p:ext uri="{BB962C8B-B14F-4D97-AF65-F5344CB8AC3E}">
        <p14:creationId xmlns:p14="http://schemas.microsoft.com/office/powerpoint/2010/main" val="2225684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3175432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9803" y="365125"/>
            <a:ext cx="11055585" cy="549275"/>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8" name="Footer Placeholder 7"/>
          <p:cNvSpPr>
            <a:spLocks noGrp="1"/>
          </p:cNvSpPr>
          <p:nvPr>
            <p:ph type="ftr" sz="quarter" idx="11"/>
          </p:nvPr>
        </p:nvSpPr>
        <p:spPr/>
        <p:txBody>
          <a:bodyPr/>
          <a:lstStyle>
            <a:lvl1pPr>
              <a:defRPr b="0" i="0"/>
            </a:lvl1pPr>
          </a:lstStyle>
          <a:p>
            <a:endParaRPr lang="en-US"/>
          </a:p>
        </p:txBody>
      </p:sp>
      <p:sp>
        <p:nvSpPr>
          <p:cNvPr id="9" name="Slide Number Placeholder 8"/>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04006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4" name="Footer Placeholder 3"/>
          <p:cNvSpPr>
            <a:spLocks noGrp="1"/>
          </p:cNvSpPr>
          <p:nvPr>
            <p:ph type="ftr" sz="quarter" idx="11"/>
          </p:nvPr>
        </p:nvSpPr>
        <p:spPr/>
        <p:txBody>
          <a:bodyPr/>
          <a:lstStyle>
            <a:lvl1pPr>
              <a:defRPr b="0" i="0"/>
            </a:lvl1pPr>
          </a:lstStyle>
          <a:p>
            <a:endParaRPr lang="en-US"/>
          </a:p>
        </p:txBody>
      </p:sp>
      <p:sp>
        <p:nvSpPr>
          <p:cNvPr id="5" name="Slide Number Placeholder 4"/>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471597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3" name="Footer Placeholder 2"/>
          <p:cNvSpPr>
            <a:spLocks noGrp="1"/>
          </p:cNvSpPr>
          <p:nvPr>
            <p:ph type="ftr" sz="quarter" idx="11"/>
          </p:nvPr>
        </p:nvSpPr>
        <p:spPr/>
        <p:txBody>
          <a:bodyPr/>
          <a:lstStyle>
            <a:lvl1pPr>
              <a:defRPr b="0" i="0"/>
            </a:lvl1pPr>
          </a:lstStyle>
          <a:p>
            <a:endParaRPr lang="en-US"/>
          </a:p>
        </p:txBody>
      </p:sp>
      <p:sp>
        <p:nvSpPr>
          <p:cNvPr id="4" name="Slide Number Placeholder 3"/>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994870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332140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2870711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382524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907331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D17C2-92EE-B038-1F08-92A14E9120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AC558F-1549-1F37-F773-22C89A2DC7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A9ED77-508E-64A2-581B-5E11849066D0}"/>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0E0FBD34-684F-480D-96A8-C04F52C74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9F763-CCAA-1B1E-5AB3-01F32A3676A3}"/>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2163243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47C6-351C-7875-6CEC-7E034F61B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83FC55-46A9-2072-BB95-5B2D8F7C0C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E65C1-A07C-0F51-A6D8-3F6E59040EC9}"/>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E19A1AE0-E6F1-5775-46C1-2A804D071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D6DA1-8648-4C9C-0C3C-3881AC8F52A8}"/>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645120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pic>
        <p:nvPicPr>
          <p:cNvPr id="12" name="Picture 11" descr="A white background with circles&#10;&#10;Description automatically generated">
            <a:extLst>
              <a:ext uri="{FF2B5EF4-FFF2-40B4-BE49-F238E27FC236}">
                <a16:creationId xmlns:a16="http://schemas.microsoft.com/office/drawing/2014/main" id="{A001C710-1466-DA53-B5C3-95E678F24B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5907BDE-E5BD-661F-1039-6BEB9E6FFD33}"/>
              </a:ext>
            </a:extLst>
          </p:cNvPr>
          <p:cNvPicPr>
            <a:picLocks noChangeAspect="1"/>
          </p:cNvPicPr>
          <p:nvPr userDrawn="1"/>
        </p:nvPicPr>
        <p:blipFill>
          <a:blip r:embed="rId3"/>
          <a:srcRect t="409" r="-375"/>
          <a:stretch/>
        </p:blipFill>
        <p:spPr>
          <a:xfrm>
            <a:off x="253583" y="0"/>
            <a:ext cx="11533255" cy="5430644"/>
          </a:xfrm>
          <a:prstGeom prst="rect">
            <a:avLst/>
          </a:prstGeom>
        </p:spPr>
      </p:pic>
    </p:spTree>
    <p:extLst>
      <p:ext uri="{BB962C8B-B14F-4D97-AF65-F5344CB8AC3E}">
        <p14:creationId xmlns:p14="http://schemas.microsoft.com/office/powerpoint/2010/main" val="2225196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4F77-6E5A-1110-92AE-4BDC32895D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9171-5BA7-687E-ED29-BF3EB035F4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A02325-EAF4-7723-142A-8CC43194B414}"/>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8794F145-6E43-CAF2-EE2B-8F583BD60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7BA99-0E7A-5E23-329B-4CC9FF5C6387}"/>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23725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5A0A-DBDF-2C67-BEDC-9C16849511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9F42D-C2E3-EFE3-7C61-964C1A1D57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5FB63F-157F-58C0-4E09-662B6EF979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317FEB-D110-EEB1-1FD8-750FCA7E1CF2}"/>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6" name="Footer Placeholder 5">
            <a:extLst>
              <a:ext uri="{FF2B5EF4-FFF2-40B4-BE49-F238E27FC236}">
                <a16:creationId xmlns:a16="http://schemas.microsoft.com/office/drawing/2014/main" id="{9DF7EDBF-697A-5345-1814-10B7D8FC8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758ABE-7118-C959-1E5C-EC0083248D6F}"/>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1648079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E242-13A4-ED17-9022-5DEBD20BE0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959B8F-6A17-733F-079E-80600FFB7D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628929-8276-54F4-0922-3A1D93F88A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D73DD4-8E88-D5C0-93F4-3BC9072A1D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9E324-EAFB-D9F6-6852-9F7A6EAEA5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F7119D-5F4F-F589-A57E-EC393D494CA0}"/>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8" name="Footer Placeholder 7">
            <a:extLst>
              <a:ext uri="{FF2B5EF4-FFF2-40B4-BE49-F238E27FC236}">
                <a16:creationId xmlns:a16="http://schemas.microsoft.com/office/drawing/2014/main" id="{F7F0D43E-A278-DC22-C286-73CCF410EC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B10764-2197-6DE2-24AA-9EC6FE836E9A}"/>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2614910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62B6-E3D0-DE63-F91D-0E3E5028AD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3B4D86-5FF9-CE3B-DF2C-2CC3E02AFC73}"/>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4" name="Footer Placeholder 3">
            <a:extLst>
              <a:ext uri="{FF2B5EF4-FFF2-40B4-BE49-F238E27FC236}">
                <a16:creationId xmlns:a16="http://schemas.microsoft.com/office/drawing/2014/main" id="{614BD463-E596-BE81-7BF3-E9233CEFDA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0AB2A1-64ED-C731-9504-6BA2E54B8C12}"/>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316520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2A6B56-5623-8283-FE58-21B442264738}"/>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3" name="Footer Placeholder 2">
            <a:extLst>
              <a:ext uri="{FF2B5EF4-FFF2-40B4-BE49-F238E27FC236}">
                <a16:creationId xmlns:a16="http://schemas.microsoft.com/office/drawing/2014/main" id="{DA066835-C5EB-DA7C-971C-D243216910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1E671C-2591-785E-0D2F-20B598F815B6}"/>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417909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5F903-7EEB-E037-8168-78339A33F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1A0BA0-DF0E-F376-F17E-7A5F1AE0BA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5419D0-E8D1-8E7C-64B5-CC17B12CE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FFE80-BBF8-997A-B7F0-48E739C1CF80}"/>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6" name="Footer Placeholder 5">
            <a:extLst>
              <a:ext uri="{FF2B5EF4-FFF2-40B4-BE49-F238E27FC236}">
                <a16:creationId xmlns:a16="http://schemas.microsoft.com/office/drawing/2014/main" id="{8866D4DF-FDB5-8CFE-0EC7-2B502811E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4086B2-43D2-3560-1E2E-E219ABABA87A}"/>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3076020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E6D40-E10F-7662-2909-4FBA7B92E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E6ECAC-BCB4-C907-0820-84FACB4D12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099C91-42A3-074E-699A-160E643FB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A82D3B-25F5-7D28-E758-D5973E73D3AD}"/>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6" name="Footer Placeholder 5">
            <a:extLst>
              <a:ext uri="{FF2B5EF4-FFF2-40B4-BE49-F238E27FC236}">
                <a16:creationId xmlns:a16="http://schemas.microsoft.com/office/drawing/2014/main" id="{2101FDA5-F17A-326B-304D-B00847CED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CE16B-DA7B-0E96-DB7B-0688FD6D2626}"/>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3017737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4FB1E-89F7-CF23-2093-3EF4E39F0C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4E78A0-7673-5864-D148-8DDF6D04E0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F4694-472D-7DA8-19F5-5067E4BE77AB}"/>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1468DE6C-CED3-B2E8-2F21-BEB134C689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E310D-F0D4-7382-C36B-917F6AE168A3}"/>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614923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2D47F-5F10-D86A-ECE2-639C3BA4AA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D3672A-C10B-7049-9415-4C9C792374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996D7-566A-9E61-5A7C-35E1FACCD315}"/>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5AF72EB1-3F48-932D-9B61-5429BECE9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3E5C0-36B6-60A0-827E-DF3992864EA8}"/>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3935409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3823145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70CE3B-4D67-2609-0220-3B13750E600E}"/>
              </a:ext>
            </a:extLst>
          </p:cNvPr>
          <p:cNvPicPr>
            <a:picLocks noChangeAspect="1"/>
          </p:cNvPicPr>
          <p:nvPr userDrawn="1"/>
        </p:nvPicPr>
        <p:blipFill>
          <a:blip r:embed="rId2"/>
          <a:srcRect t="1757"/>
          <a:stretch/>
        </p:blipFill>
        <p:spPr>
          <a:xfrm>
            <a:off x="0" y="0"/>
            <a:ext cx="12282806" cy="6858000"/>
          </a:xfrm>
          <a:prstGeom prst="rect">
            <a:avLst/>
          </a:prstGeom>
        </p:spPr>
      </p:pic>
      <p:sp>
        <p:nvSpPr>
          <p:cNvPr id="2" name="Title 1"/>
          <p:cNvSpPr>
            <a:spLocks noGrp="1"/>
          </p:cNvSpPr>
          <p:nvPr>
            <p:ph type="title"/>
          </p:nvPr>
        </p:nvSpPr>
        <p:spPr>
          <a:xfrm>
            <a:off x="315991" y="457200"/>
            <a:ext cx="2605629"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4157817" y="457200"/>
            <a:ext cx="7818593" cy="5128943"/>
          </a:xfrm>
        </p:spPr>
        <p:txBody>
          <a:bodyPr anchor="t"/>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315991" y="2284354"/>
            <a:ext cx="2605629"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3405640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userDrawn="1"/>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8088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248552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userDrawn="1"/>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12541981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601" y="1457260"/>
            <a:ext cx="5190596" cy="5248340"/>
          </a:xfrm>
        </p:spPr>
        <p:txBody>
          <a:bodyPr>
            <a:normAutofit/>
          </a:bodyPr>
          <a:lstStyle>
            <a:lvl1pPr>
              <a:defRPr sz="24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9076267" y="6492875"/>
            <a:ext cx="2844800" cy="365125"/>
          </a:xfrm>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3902" y="5580840"/>
            <a:ext cx="1114297" cy="771257"/>
          </a:xfrm>
          <a:prstGeom prst="rect">
            <a:avLst/>
          </a:prstGeom>
        </p:spPr>
      </p:pic>
      <p:sp>
        <p:nvSpPr>
          <p:cNvPr id="21" name="Title 1">
            <a:extLst>
              <a:ext uri="{FF2B5EF4-FFF2-40B4-BE49-F238E27FC236}">
                <a16:creationId xmlns:a16="http://schemas.microsoft.com/office/drawing/2014/main" id="{C8DF8B18-EF21-0543-CEB2-C3CBDC3397B9}"/>
              </a:ext>
            </a:extLst>
          </p:cNvPr>
          <p:cNvSpPr>
            <a:spLocks noGrp="1"/>
          </p:cNvSpPr>
          <p:nvPr>
            <p:ph type="title"/>
          </p:nvPr>
        </p:nvSpPr>
        <p:spPr>
          <a:xfrm>
            <a:off x="6707352" y="397934"/>
            <a:ext cx="5247582" cy="939799"/>
          </a:xfrm>
        </p:spPr>
        <p:txBody>
          <a:bodyPr>
            <a:normAutofit/>
          </a:bodyPr>
          <a:lstStyle>
            <a:lvl1pPr algn="l">
              <a:defRPr sz="3200">
                <a:solidFill>
                  <a:srgbClr val="00549B"/>
                </a:solidFill>
                <a:latin typeface="Arial" panose="020B0604020202020204" pitchFamily="34" charset="0"/>
                <a:cs typeface="Arial" panose="020B0604020202020204" pitchFamily="34" charset="0"/>
              </a:defRPr>
            </a:lvl1pPr>
          </a:lstStyle>
          <a:p>
            <a:r>
              <a:rPr lang="en-US"/>
              <a:t>Click to edit Master</a:t>
            </a:r>
          </a:p>
        </p:txBody>
      </p:sp>
      <p:pic>
        <p:nvPicPr>
          <p:cNvPr id="22" name="Picture 21">
            <a:extLst>
              <a:ext uri="{FF2B5EF4-FFF2-40B4-BE49-F238E27FC236}">
                <a16:creationId xmlns:a16="http://schemas.microsoft.com/office/drawing/2014/main" id="{17F083FB-05AF-3DC7-BF33-D42C2EED14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726230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pPr algn="l"/>
            <a:r>
              <a:rPr lang="en-US" err="1"/>
              <a:t>www.ashrae.org</a:t>
            </a:r>
            <a:r>
              <a:rPr lang="en-US"/>
              <a:t> |</a:t>
            </a:r>
            <a:fld id="{7C7646D6-9DA9-4D60-B037-D72D50BB696E}" type="slidenum">
              <a:rPr lang="en-US" smtClean="0"/>
              <a:pPr algn="l"/>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427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a:t>www.ashrae.org |</a:t>
            </a:r>
            <a:fld id="{7C7646D6-9DA9-4D60-B037-D72D50BB696E}" type="slidenum">
              <a:rPr lang="en-US" smtClean="0"/>
              <a:pPr/>
              <a:t>‹#›</a:t>
            </a:fld>
            <a:endParaRPr lang="en-US"/>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24335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userDrawn="1"/>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10090463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userDrawn="1"/>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3313636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10/28/2025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7770716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2036860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6" name="Picture 15" descr="A white background with circles&#10;&#10;Description automatically generated">
            <a:extLst>
              <a:ext uri="{FF2B5EF4-FFF2-40B4-BE49-F238E27FC236}">
                <a16:creationId xmlns:a16="http://schemas.microsoft.com/office/drawing/2014/main" id="{0D30EE89-871F-7697-6705-2824AC1314C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7816"/>
            <a:ext cx="12192000" cy="6956281"/>
          </a:xfrm>
          <a:prstGeom prst="rect">
            <a:avLst/>
          </a:prstGeom>
        </p:spPr>
      </p:pic>
      <p:pic>
        <p:nvPicPr>
          <p:cNvPr id="13" name="Picture 12">
            <a:extLst>
              <a:ext uri="{FF2B5EF4-FFF2-40B4-BE49-F238E27FC236}">
                <a16:creationId xmlns:a16="http://schemas.microsoft.com/office/drawing/2014/main" id="{C057E664-7CBE-5BC4-E45A-8DD78D16E21E}"/>
              </a:ext>
            </a:extLst>
          </p:cNvPr>
          <p:cNvPicPr>
            <a:picLocks noChangeAspect="1"/>
          </p:cNvPicPr>
          <p:nvPr userDrawn="1"/>
        </p:nvPicPr>
        <p:blipFill>
          <a:blip r:embed="rId3"/>
          <a:stretch>
            <a:fillRect/>
          </a:stretch>
        </p:blipFill>
        <p:spPr>
          <a:xfrm>
            <a:off x="1253814" y="2331895"/>
            <a:ext cx="9224697" cy="4596570"/>
          </a:xfrm>
          <a:prstGeom prst="rect">
            <a:avLst/>
          </a:prstGeom>
        </p:spPr>
      </p:pic>
      <p:sp>
        <p:nvSpPr>
          <p:cNvPr id="3" name="Text Placeholder 2"/>
          <p:cNvSpPr>
            <a:spLocks noGrp="1"/>
          </p:cNvSpPr>
          <p:nvPr>
            <p:ph type="body" idx="1"/>
          </p:nvPr>
        </p:nvSpPr>
        <p:spPr>
          <a:xfrm>
            <a:off x="7204012" y="667004"/>
            <a:ext cx="3787075" cy="1664891"/>
          </a:xfrm>
        </p:spPr>
        <p:txBody>
          <a:bodyPr anchor="b"/>
          <a:lstStyle>
            <a:lvl1pPr marL="0" indent="0">
              <a:buNone/>
              <a:defRPr sz="24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a:p>
            <a:pPr lvl="0"/>
            <a:endParaRPr lang="en-US" dirty="0"/>
          </a:p>
          <a:p>
            <a:pPr lvl="0"/>
            <a:endParaRPr lang="en-US" dirty="0"/>
          </a:p>
        </p:txBody>
      </p:sp>
      <p:sp>
        <p:nvSpPr>
          <p:cNvPr id="11" name="Text Placeholder 2">
            <a:extLst>
              <a:ext uri="{FF2B5EF4-FFF2-40B4-BE49-F238E27FC236}">
                <a16:creationId xmlns:a16="http://schemas.microsoft.com/office/drawing/2014/main" id="{D87E9D87-D0CD-12D5-C65C-7F8F1F5D662D}"/>
              </a:ext>
            </a:extLst>
          </p:cNvPr>
          <p:cNvSpPr>
            <a:spLocks noGrp="1"/>
          </p:cNvSpPr>
          <p:nvPr>
            <p:ph type="body" idx="13"/>
          </p:nvPr>
        </p:nvSpPr>
        <p:spPr>
          <a:xfrm>
            <a:off x="7151111" y="3396742"/>
            <a:ext cx="3787075" cy="1664891"/>
          </a:xfrm>
        </p:spPr>
        <p:txBody>
          <a:bodyPr anchor="b"/>
          <a:lstStyle>
            <a:lvl1pPr marL="0" indent="0">
              <a:buNone/>
              <a:defRPr sz="24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a:p>
            <a:pPr lvl="0"/>
            <a:endParaRPr lang="en-US" dirty="0"/>
          </a:p>
          <a:p>
            <a:pPr lvl="0"/>
            <a:endParaRPr lang="en-US" dirty="0"/>
          </a:p>
        </p:txBody>
      </p:sp>
      <p:pic>
        <p:nvPicPr>
          <p:cNvPr id="14" name="Picture 13">
            <a:extLst>
              <a:ext uri="{FF2B5EF4-FFF2-40B4-BE49-F238E27FC236}">
                <a16:creationId xmlns:a16="http://schemas.microsoft.com/office/drawing/2014/main" id="{A6AB1E7D-4B2F-D284-A7A7-ABEFC6F5DEA4}"/>
              </a:ext>
            </a:extLst>
          </p:cNvPr>
          <p:cNvPicPr>
            <a:picLocks noChangeAspect="1"/>
          </p:cNvPicPr>
          <p:nvPr userDrawn="1"/>
        </p:nvPicPr>
        <p:blipFill>
          <a:blip r:embed="rId4"/>
          <a:srcRect t="12808"/>
          <a:stretch/>
        </p:blipFill>
        <p:spPr>
          <a:xfrm>
            <a:off x="757502" y="-36576"/>
            <a:ext cx="5679873" cy="1499449"/>
          </a:xfrm>
          <a:prstGeom prst="rect">
            <a:avLst/>
          </a:prstGeom>
        </p:spPr>
      </p:pic>
      <p:sp>
        <p:nvSpPr>
          <p:cNvPr id="2" name="Title 1"/>
          <p:cNvSpPr>
            <a:spLocks noGrp="1"/>
          </p:cNvSpPr>
          <p:nvPr>
            <p:ph type="title"/>
          </p:nvPr>
        </p:nvSpPr>
        <p:spPr>
          <a:xfrm>
            <a:off x="1140821" y="27408"/>
            <a:ext cx="5424572" cy="1499449"/>
          </a:xfrm>
        </p:spPr>
        <p:txBody>
          <a:bodyPr/>
          <a:lstStyle/>
          <a:p>
            <a:r>
              <a:rPr lang="en-US" dirty="0"/>
              <a:t>Click to edit Master title style</a:t>
            </a:r>
          </a:p>
        </p:txBody>
      </p:sp>
    </p:spTree>
    <p:extLst>
      <p:ext uri="{BB962C8B-B14F-4D97-AF65-F5344CB8AC3E}">
        <p14:creationId xmlns:p14="http://schemas.microsoft.com/office/powerpoint/2010/main" val="8081489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EA21-1B35-EFDE-8058-3D18F4E7297D}"/>
              </a:ext>
            </a:extLst>
          </p:cNvPr>
          <p:cNvSpPr>
            <a:spLocks noGrp="1"/>
          </p:cNvSpPr>
          <p:nvPr>
            <p:ph type="ctrTitle"/>
          </p:nvPr>
        </p:nvSpPr>
        <p:spPr>
          <a:xfrm>
            <a:off x="1642534" y="682097"/>
            <a:ext cx="9144000" cy="1824036"/>
          </a:xfrm>
        </p:spPr>
        <p:txBody>
          <a:bodyPr anchor="b"/>
          <a:lstStyle>
            <a:lvl1pPr algn="ctr">
              <a:defRPr sz="6000"/>
            </a:lvl1pPr>
          </a:lstStyle>
          <a:p>
            <a:r>
              <a:rPr lang="en-US" dirty="0"/>
              <a:t>Click to edit Master title</a:t>
            </a:r>
          </a:p>
        </p:txBody>
      </p:sp>
      <p:sp>
        <p:nvSpPr>
          <p:cNvPr id="4" name="Date Placeholder 3">
            <a:extLst>
              <a:ext uri="{FF2B5EF4-FFF2-40B4-BE49-F238E27FC236}">
                <a16:creationId xmlns:a16="http://schemas.microsoft.com/office/drawing/2014/main" id="{1F994B8F-AE44-6AE0-28C7-99AE50B2AC00}"/>
              </a:ext>
            </a:extLst>
          </p:cNvPr>
          <p:cNvSpPr>
            <a:spLocks noGrp="1"/>
          </p:cNvSpPr>
          <p:nvPr>
            <p:ph type="dt" sz="half" idx="10"/>
          </p:nvPr>
        </p:nvSpPr>
        <p:spPr/>
        <p:txBody>
          <a:bodyPr/>
          <a:lstStyle/>
          <a:p>
            <a:fld id="{4F95CF3C-D4AC-0844-A331-7B7313F53D99}" type="datetimeFigureOut">
              <a:rPr lang="en-US" smtClean="0"/>
              <a:t>10/28/2025</a:t>
            </a:fld>
            <a:endParaRPr lang="en-US"/>
          </a:p>
        </p:txBody>
      </p:sp>
      <p:sp>
        <p:nvSpPr>
          <p:cNvPr id="5" name="Footer Placeholder 4">
            <a:extLst>
              <a:ext uri="{FF2B5EF4-FFF2-40B4-BE49-F238E27FC236}">
                <a16:creationId xmlns:a16="http://schemas.microsoft.com/office/drawing/2014/main" id="{B2495C5D-8769-8227-F23F-8AAE28E57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7898B-7131-9F52-B2C3-C694E578670E}"/>
              </a:ext>
            </a:extLst>
          </p:cNvPr>
          <p:cNvSpPr>
            <a:spLocks noGrp="1"/>
          </p:cNvSpPr>
          <p:nvPr>
            <p:ph type="sldNum" sz="quarter" idx="12"/>
          </p:nvPr>
        </p:nvSpPr>
        <p:spPr/>
        <p:txBody>
          <a:bodyPr/>
          <a:lstStyle/>
          <a:p>
            <a:fld id="{06A5C21F-1139-2141-A10B-16196BA89614}" type="slidenum">
              <a:rPr lang="en-US" smtClean="0"/>
              <a:t>‹#›</a:t>
            </a:fld>
            <a:endParaRPr lang="en-US"/>
          </a:p>
        </p:txBody>
      </p:sp>
    </p:spTree>
    <p:extLst>
      <p:ext uri="{BB962C8B-B14F-4D97-AF65-F5344CB8AC3E}">
        <p14:creationId xmlns:p14="http://schemas.microsoft.com/office/powerpoint/2010/main" val="1698894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2E13-57F1-10A3-0124-623D152412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50EC21-2A38-5149-D86E-9D3CCC587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1C0B17-C39D-3969-4DF8-7FC49652FEC8}"/>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5" name="Footer Placeholder 4">
            <a:extLst>
              <a:ext uri="{FF2B5EF4-FFF2-40B4-BE49-F238E27FC236}">
                <a16:creationId xmlns:a16="http://schemas.microsoft.com/office/drawing/2014/main" id="{94D4B1AA-20E9-24AE-2A83-2F9FC7BAF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98C8F-19CE-FF33-6E6E-5CBA429509CF}"/>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18944441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4907A-1C48-0ADC-F961-064AFC8E6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7D85FE-2368-10BF-372E-A62909648D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F8CAC-0732-3E98-3926-599846919B23}"/>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5" name="Footer Placeholder 4">
            <a:extLst>
              <a:ext uri="{FF2B5EF4-FFF2-40B4-BE49-F238E27FC236}">
                <a16:creationId xmlns:a16="http://schemas.microsoft.com/office/drawing/2014/main" id="{AA1F6039-C99B-A6C4-6634-6CE513877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3E041-048C-B566-E816-254A0840F891}"/>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15482630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0E2D-84EA-BA58-D8F9-C0565D5AC9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9FBA06-C85A-F43C-ADFF-C5ACB6A798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A01F58-2F67-97D9-4E9C-9EEB42607159}"/>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5" name="Footer Placeholder 4">
            <a:extLst>
              <a:ext uri="{FF2B5EF4-FFF2-40B4-BE49-F238E27FC236}">
                <a16:creationId xmlns:a16="http://schemas.microsoft.com/office/drawing/2014/main" id="{A96675A6-D4F6-5AC9-08B1-E064007002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8F64B-4CE3-EB57-BB86-CE2BFCC4CDDE}"/>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6639473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725E7-C421-FF9F-602F-056808B421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C12F59-CC9A-6B5F-282C-39EFFF74D6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E01FC4-A46E-1DB4-96E3-0D021D97BD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BBF73F-19D2-2D8B-C9C4-35592C079D0C}"/>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6" name="Footer Placeholder 5">
            <a:extLst>
              <a:ext uri="{FF2B5EF4-FFF2-40B4-BE49-F238E27FC236}">
                <a16:creationId xmlns:a16="http://schemas.microsoft.com/office/drawing/2014/main" id="{99FCCEA4-FFB0-100C-8D5B-5A665C01FA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AF1A5-A51D-567C-16C9-015F30942EBC}"/>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1298145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F28B-7623-AF2F-C85A-B146E49E78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7CE397-229F-FA24-19D1-00DBB3660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F3BEB3-6724-A8B3-D928-7B0678CB56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1DF446-E137-F980-76CF-2F2BDBCEA6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A1BEA8-EBCD-1889-0D54-5BC94CF5B7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CD1F44-6D10-82EB-0920-85A1B8FBC981}"/>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8" name="Footer Placeholder 7">
            <a:extLst>
              <a:ext uri="{FF2B5EF4-FFF2-40B4-BE49-F238E27FC236}">
                <a16:creationId xmlns:a16="http://schemas.microsoft.com/office/drawing/2014/main" id="{612818B8-03BB-A15A-5469-CA0E9B63C4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867538-18E4-B5F8-AE72-A3E34C19077C}"/>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25609659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D73E8-27D8-1F58-A3FC-144746CEE2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99227A-3417-5E0A-21C1-CFE25EFE6932}"/>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4" name="Footer Placeholder 3">
            <a:extLst>
              <a:ext uri="{FF2B5EF4-FFF2-40B4-BE49-F238E27FC236}">
                <a16:creationId xmlns:a16="http://schemas.microsoft.com/office/drawing/2014/main" id="{1013904B-3F5E-00D1-5CC2-1295A04214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D2D658-A686-394C-CB37-DDF5FC10225C}"/>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35247615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E7CB87-2B66-334C-3B13-715E01671EF0}"/>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3" name="Footer Placeholder 2">
            <a:extLst>
              <a:ext uri="{FF2B5EF4-FFF2-40B4-BE49-F238E27FC236}">
                <a16:creationId xmlns:a16="http://schemas.microsoft.com/office/drawing/2014/main" id="{ADA31A82-9AFF-7FAE-E8B2-0F6AA84858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6E8806-B238-AA79-48DE-6FF648B7E324}"/>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936573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5F0D-3699-15F1-6E17-7048BD4CF1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2CF1A8-006F-3FF2-90F7-4D32A772D8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7A6EE2-4EA6-14D2-3CCE-FB751B3B6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258ED7-8876-396D-E8C9-B59B7A85867A}"/>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6" name="Footer Placeholder 5">
            <a:extLst>
              <a:ext uri="{FF2B5EF4-FFF2-40B4-BE49-F238E27FC236}">
                <a16:creationId xmlns:a16="http://schemas.microsoft.com/office/drawing/2014/main" id="{03D2C023-C509-3A96-A04A-56C2D50BE0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7C1EAC-6374-EFA5-C516-09104FB64EB6}"/>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29291631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AED81-DFB9-7DF5-75E1-977A6B2F33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356C4B-CCB0-C7B0-CDA1-D541B4D436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27A287-AA54-D043-542F-59E794CE39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69D833-EFE7-4304-A937-DF3BB2BCE55E}"/>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6" name="Footer Placeholder 5">
            <a:extLst>
              <a:ext uri="{FF2B5EF4-FFF2-40B4-BE49-F238E27FC236}">
                <a16:creationId xmlns:a16="http://schemas.microsoft.com/office/drawing/2014/main" id="{476E3248-BFCF-5ACE-9FA1-2659CB4121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171FF-40BE-0354-D90A-E1DCF5E57701}"/>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1298920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pic>
        <p:nvPicPr>
          <p:cNvPr id="6" name="Picture 5">
            <a:extLst>
              <a:ext uri="{FF2B5EF4-FFF2-40B4-BE49-F238E27FC236}">
                <a16:creationId xmlns:a16="http://schemas.microsoft.com/office/drawing/2014/main" id="{7A400210-0D1D-924B-724B-5E1A2E8095AE}"/>
              </a:ext>
            </a:extLst>
          </p:cNvPr>
          <p:cNvPicPr>
            <a:picLocks noChangeAspect="1"/>
          </p:cNvPicPr>
          <p:nvPr userDrawn="1"/>
        </p:nvPicPr>
        <p:blipFill>
          <a:blip r:embed="rId2"/>
          <a:srcRect t="12417"/>
          <a:stretch/>
        </p:blipFill>
        <p:spPr>
          <a:xfrm>
            <a:off x="0" y="-1"/>
            <a:ext cx="12192000" cy="6858001"/>
          </a:xfrm>
          <a:prstGeom prst="rect">
            <a:avLst/>
          </a:prstGeom>
        </p:spPr>
      </p:pic>
      <p:sp>
        <p:nvSpPr>
          <p:cNvPr id="8" name="Picture Placeholder 7">
            <a:extLst>
              <a:ext uri="{FF2B5EF4-FFF2-40B4-BE49-F238E27FC236}">
                <a16:creationId xmlns:a16="http://schemas.microsoft.com/office/drawing/2014/main" id="{B6A223FC-68BF-6B1C-B709-739D9AB8AC41}"/>
              </a:ext>
            </a:extLst>
          </p:cNvPr>
          <p:cNvSpPr>
            <a:spLocks noGrp="1"/>
          </p:cNvSpPr>
          <p:nvPr>
            <p:ph type="pic" sz="quarter" idx="13"/>
          </p:nvPr>
        </p:nvSpPr>
        <p:spPr>
          <a:xfrm>
            <a:off x="4038600" y="549275"/>
            <a:ext cx="2289175" cy="3144838"/>
          </a:xfrm>
        </p:spPr>
        <p:txBody>
          <a:bodyPr/>
          <a:lstStyle/>
          <a:p>
            <a:endParaRPr lang="en-US"/>
          </a:p>
        </p:txBody>
      </p:sp>
    </p:spTree>
    <p:extLst>
      <p:ext uri="{BB962C8B-B14F-4D97-AF65-F5344CB8AC3E}">
        <p14:creationId xmlns:p14="http://schemas.microsoft.com/office/powerpoint/2010/main" val="291717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A740B-D570-AFA7-9E79-85F44AC1C0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204C87-5344-2E97-AE87-7D39BEFFE0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2A1BE-83EB-FF22-0D91-CA2AB286ABA4}"/>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5" name="Footer Placeholder 4">
            <a:extLst>
              <a:ext uri="{FF2B5EF4-FFF2-40B4-BE49-F238E27FC236}">
                <a16:creationId xmlns:a16="http://schemas.microsoft.com/office/drawing/2014/main" id="{BE5E80D8-6DB0-9340-7D6F-2769FB1B3C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3ADC0-FA29-93AE-E655-CE4B26F800E1}"/>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2669031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CB8ED5-A3FB-E5DD-406B-2E8DD1D711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B36CB6-9FA2-EE23-33D5-489E9AFB7E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80C9F-6777-E94C-DE08-5BA525E976D5}"/>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5" name="Footer Placeholder 4">
            <a:extLst>
              <a:ext uri="{FF2B5EF4-FFF2-40B4-BE49-F238E27FC236}">
                <a16:creationId xmlns:a16="http://schemas.microsoft.com/office/drawing/2014/main" id="{6B403EF2-6A6E-BF4C-CD8A-96AA20E37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058C6-832F-34E8-55C2-E2E442CA8DBB}"/>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13154921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2E13-57F1-10A3-0124-623D152412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50EC21-2A38-5149-D86E-9D3CCC587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1C0B17-C39D-3969-4DF8-7FC49652FEC8}"/>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5" name="Footer Placeholder 4">
            <a:extLst>
              <a:ext uri="{FF2B5EF4-FFF2-40B4-BE49-F238E27FC236}">
                <a16:creationId xmlns:a16="http://schemas.microsoft.com/office/drawing/2014/main" id="{94D4B1AA-20E9-24AE-2A83-2F9FC7BAF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98C8F-19CE-FF33-6E6E-5CBA429509CF}"/>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42314147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4907A-1C48-0ADC-F961-064AFC8E6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7D85FE-2368-10BF-372E-A62909648D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F8CAC-0732-3E98-3926-599846919B23}"/>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5" name="Footer Placeholder 4">
            <a:extLst>
              <a:ext uri="{FF2B5EF4-FFF2-40B4-BE49-F238E27FC236}">
                <a16:creationId xmlns:a16="http://schemas.microsoft.com/office/drawing/2014/main" id="{AA1F6039-C99B-A6C4-6634-6CE513877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3E041-048C-B566-E816-254A0840F891}"/>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33012260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0E2D-84EA-BA58-D8F9-C0565D5AC9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9FBA06-C85A-F43C-ADFF-C5ACB6A798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A01F58-2F67-97D9-4E9C-9EEB42607159}"/>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5" name="Footer Placeholder 4">
            <a:extLst>
              <a:ext uri="{FF2B5EF4-FFF2-40B4-BE49-F238E27FC236}">
                <a16:creationId xmlns:a16="http://schemas.microsoft.com/office/drawing/2014/main" id="{A96675A6-D4F6-5AC9-08B1-E064007002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8F64B-4CE3-EB57-BB86-CE2BFCC4CDDE}"/>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11669686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725E7-C421-FF9F-602F-056808B421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C12F59-CC9A-6B5F-282C-39EFFF74D6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E01FC4-A46E-1DB4-96E3-0D021D97BD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BBF73F-19D2-2D8B-C9C4-35592C079D0C}"/>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6" name="Footer Placeholder 5">
            <a:extLst>
              <a:ext uri="{FF2B5EF4-FFF2-40B4-BE49-F238E27FC236}">
                <a16:creationId xmlns:a16="http://schemas.microsoft.com/office/drawing/2014/main" id="{99FCCEA4-FFB0-100C-8D5B-5A665C01FA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AF1A5-A51D-567C-16C9-015F30942EBC}"/>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18948316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F28B-7623-AF2F-C85A-B146E49E78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7CE397-229F-FA24-19D1-00DBB3660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F3BEB3-6724-A8B3-D928-7B0678CB56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1DF446-E137-F980-76CF-2F2BDBCEA6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A1BEA8-EBCD-1889-0D54-5BC94CF5B7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CD1F44-6D10-82EB-0920-85A1B8FBC981}"/>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8" name="Footer Placeholder 7">
            <a:extLst>
              <a:ext uri="{FF2B5EF4-FFF2-40B4-BE49-F238E27FC236}">
                <a16:creationId xmlns:a16="http://schemas.microsoft.com/office/drawing/2014/main" id="{612818B8-03BB-A15A-5469-CA0E9B63C4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867538-18E4-B5F8-AE72-A3E34C19077C}"/>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35087829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D73E8-27D8-1F58-A3FC-144746CEE2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99227A-3417-5E0A-21C1-CFE25EFE6932}"/>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4" name="Footer Placeholder 3">
            <a:extLst>
              <a:ext uri="{FF2B5EF4-FFF2-40B4-BE49-F238E27FC236}">
                <a16:creationId xmlns:a16="http://schemas.microsoft.com/office/drawing/2014/main" id="{1013904B-3F5E-00D1-5CC2-1295A04214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D2D658-A686-394C-CB37-DDF5FC10225C}"/>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19681252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E7CB87-2B66-334C-3B13-715E01671EF0}"/>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3" name="Footer Placeholder 2">
            <a:extLst>
              <a:ext uri="{FF2B5EF4-FFF2-40B4-BE49-F238E27FC236}">
                <a16:creationId xmlns:a16="http://schemas.microsoft.com/office/drawing/2014/main" id="{ADA31A82-9AFF-7FAE-E8B2-0F6AA84858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6E8806-B238-AA79-48DE-6FF648B7E324}"/>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1049938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5F0D-3699-15F1-6E17-7048BD4CF1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2CF1A8-006F-3FF2-90F7-4D32A772D8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7A6EE2-4EA6-14D2-3CCE-FB751B3B6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258ED7-8876-396D-E8C9-B59B7A85867A}"/>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6" name="Footer Placeholder 5">
            <a:extLst>
              <a:ext uri="{FF2B5EF4-FFF2-40B4-BE49-F238E27FC236}">
                <a16:creationId xmlns:a16="http://schemas.microsoft.com/office/drawing/2014/main" id="{03D2C023-C509-3A96-A04A-56C2D50BE0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7C1EAC-6374-EFA5-C516-09104FB64EB6}"/>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3131129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3" name="Footer Placeholder 2"/>
          <p:cNvSpPr>
            <a:spLocks noGrp="1"/>
          </p:cNvSpPr>
          <p:nvPr>
            <p:ph type="ftr" sz="quarter" idx="11"/>
          </p:nvPr>
        </p:nvSpPr>
        <p:spPr/>
        <p:txBody>
          <a:bodyPr/>
          <a:lstStyle>
            <a:lvl1pPr>
              <a:defRPr b="0" i="0"/>
            </a:lvl1pPr>
          </a:lstStyle>
          <a:p>
            <a:endParaRPr lang="en-US" dirty="0"/>
          </a:p>
        </p:txBody>
      </p:sp>
      <p:sp>
        <p:nvSpPr>
          <p:cNvPr id="4" name="Slide Number Placeholder 3"/>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4434240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AED81-DFB9-7DF5-75E1-977A6B2F33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356C4B-CCB0-C7B0-CDA1-D541B4D436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27A287-AA54-D043-542F-59E794CE39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69D833-EFE7-4304-A937-DF3BB2BCE55E}"/>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6" name="Footer Placeholder 5">
            <a:extLst>
              <a:ext uri="{FF2B5EF4-FFF2-40B4-BE49-F238E27FC236}">
                <a16:creationId xmlns:a16="http://schemas.microsoft.com/office/drawing/2014/main" id="{476E3248-BFCF-5ACE-9FA1-2659CB4121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171FF-40BE-0354-D90A-E1DCF5E57701}"/>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28950113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A740B-D570-AFA7-9E79-85F44AC1C0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204C87-5344-2E97-AE87-7D39BEFFE0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2A1BE-83EB-FF22-0D91-CA2AB286ABA4}"/>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5" name="Footer Placeholder 4">
            <a:extLst>
              <a:ext uri="{FF2B5EF4-FFF2-40B4-BE49-F238E27FC236}">
                <a16:creationId xmlns:a16="http://schemas.microsoft.com/office/drawing/2014/main" id="{BE5E80D8-6DB0-9340-7D6F-2769FB1B3C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3ADC0-FA29-93AE-E655-CE4B26F800E1}"/>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17300695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CB8ED5-A3FB-E5DD-406B-2E8DD1D711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B36CB6-9FA2-EE23-33D5-489E9AFB7E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80C9F-6777-E94C-DE08-5BA525E976D5}"/>
              </a:ext>
            </a:extLst>
          </p:cNvPr>
          <p:cNvSpPr>
            <a:spLocks noGrp="1"/>
          </p:cNvSpPr>
          <p:nvPr>
            <p:ph type="dt" sz="half" idx="10"/>
          </p:nvPr>
        </p:nvSpPr>
        <p:spPr/>
        <p:txBody>
          <a:bodyPr/>
          <a:lstStyle/>
          <a:p>
            <a:fld id="{F1C48652-690D-3A42-8B63-5BB8A7086D97}" type="datetimeFigureOut">
              <a:rPr lang="en-US" smtClean="0"/>
              <a:t>10/28/2025</a:t>
            </a:fld>
            <a:endParaRPr lang="en-US"/>
          </a:p>
        </p:txBody>
      </p:sp>
      <p:sp>
        <p:nvSpPr>
          <p:cNvPr id="5" name="Footer Placeholder 4">
            <a:extLst>
              <a:ext uri="{FF2B5EF4-FFF2-40B4-BE49-F238E27FC236}">
                <a16:creationId xmlns:a16="http://schemas.microsoft.com/office/drawing/2014/main" id="{6B403EF2-6A6E-BF4C-CD8A-96AA20E37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058C6-832F-34E8-55C2-E2E442CA8DBB}"/>
              </a:ext>
            </a:extLst>
          </p:cNvPr>
          <p:cNvSpPr>
            <a:spLocks noGrp="1"/>
          </p:cNvSpPr>
          <p:nvPr>
            <p:ph type="sldNum" sz="quarter" idx="12"/>
          </p:nvPr>
        </p:nvSpPr>
        <p:spPr/>
        <p:txBody>
          <a:bodyPr/>
          <a:lstStyle/>
          <a:p>
            <a:fld id="{D765F7C4-77CE-9241-B48C-F73439822500}" type="slidenum">
              <a:rPr lang="en-US" smtClean="0"/>
              <a:t>‹#›</a:t>
            </a:fld>
            <a:endParaRPr lang="en-US"/>
          </a:p>
        </p:txBody>
      </p:sp>
    </p:spTree>
    <p:extLst>
      <p:ext uri="{BB962C8B-B14F-4D97-AF65-F5344CB8AC3E}">
        <p14:creationId xmlns:p14="http://schemas.microsoft.com/office/powerpoint/2010/main" val="12414158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C891-E1C7-5044-2C9C-160E58D415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6B4FD5-E5EE-E531-A078-698CDD179F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CE49A-9B6F-5192-EA23-00E28D2D6785}"/>
              </a:ext>
            </a:extLst>
          </p:cNvPr>
          <p:cNvSpPr>
            <a:spLocks noGrp="1"/>
          </p:cNvSpPr>
          <p:nvPr>
            <p:ph type="dt" sz="half" idx="10"/>
          </p:nvPr>
        </p:nvSpPr>
        <p:spPr/>
        <p:txBody>
          <a:bodyPr/>
          <a:lstStyle/>
          <a:p>
            <a:fld id="{1BC1774D-FEBB-CA43-B39A-B2DBA5369B36}" type="datetimeFigureOut">
              <a:rPr lang="en-US" smtClean="0"/>
              <a:t>10/28/2025</a:t>
            </a:fld>
            <a:endParaRPr lang="en-US"/>
          </a:p>
        </p:txBody>
      </p:sp>
      <p:sp>
        <p:nvSpPr>
          <p:cNvPr id="5" name="Footer Placeholder 4">
            <a:extLst>
              <a:ext uri="{FF2B5EF4-FFF2-40B4-BE49-F238E27FC236}">
                <a16:creationId xmlns:a16="http://schemas.microsoft.com/office/drawing/2014/main" id="{6FBE24FB-5E97-1120-0068-5DAA6B32E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A0732-4117-295A-CF3E-D4A688C155A7}"/>
              </a:ext>
            </a:extLst>
          </p:cNvPr>
          <p:cNvSpPr>
            <a:spLocks noGrp="1"/>
          </p:cNvSpPr>
          <p:nvPr>
            <p:ph type="sldNum" sz="quarter" idx="12"/>
          </p:nvPr>
        </p:nvSpPr>
        <p:spPr/>
        <p:txBody>
          <a:bodyPr/>
          <a:lstStyle/>
          <a:p>
            <a:fld id="{092315D7-A262-3043-905F-12894CF1E5E5}" type="slidenum">
              <a:rPr lang="en-US" smtClean="0"/>
              <a:t>‹#›</a:t>
            </a:fld>
            <a:endParaRPr lang="en-US"/>
          </a:p>
        </p:txBody>
      </p:sp>
    </p:spTree>
    <p:extLst>
      <p:ext uri="{BB962C8B-B14F-4D97-AF65-F5344CB8AC3E}">
        <p14:creationId xmlns:p14="http://schemas.microsoft.com/office/powerpoint/2010/main" val="32156761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4322-3360-97DA-DC94-03EA38C3AA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ACF05D-6360-5CEF-ECD3-D92008A819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D2EA1-8EF4-85CC-EAD1-AC8DE2EC4DB3}"/>
              </a:ext>
            </a:extLst>
          </p:cNvPr>
          <p:cNvSpPr>
            <a:spLocks noGrp="1"/>
          </p:cNvSpPr>
          <p:nvPr>
            <p:ph type="dt" sz="half" idx="10"/>
          </p:nvPr>
        </p:nvSpPr>
        <p:spPr/>
        <p:txBody>
          <a:bodyPr/>
          <a:lstStyle/>
          <a:p>
            <a:fld id="{1BC1774D-FEBB-CA43-B39A-B2DBA5369B36}" type="datetimeFigureOut">
              <a:rPr lang="en-US" smtClean="0"/>
              <a:t>10/28/2025</a:t>
            </a:fld>
            <a:endParaRPr lang="en-US"/>
          </a:p>
        </p:txBody>
      </p:sp>
      <p:sp>
        <p:nvSpPr>
          <p:cNvPr id="5" name="Footer Placeholder 4">
            <a:extLst>
              <a:ext uri="{FF2B5EF4-FFF2-40B4-BE49-F238E27FC236}">
                <a16:creationId xmlns:a16="http://schemas.microsoft.com/office/drawing/2014/main" id="{C4C515E2-BAC6-BF6A-988B-073BF0519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232A11-8627-9FD9-4CB8-FB0E247972D3}"/>
              </a:ext>
            </a:extLst>
          </p:cNvPr>
          <p:cNvSpPr>
            <a:spLocks noGrp="1"/>
          </p:cNvSpPr>
          <p:nvPr>
            <p:ph type="sldNum" sz="quarter" idx="12"/>
          </p:nvPr>
        </p:nvSpPr>
        <p:spPr/>
        <p:txBody>
          <a:bodyPr/>
          <a:lstStyle/>
          <a:p>
            <a:fld id="{092315D7-A262-3043-905F-12894CF1E5E5}" type="slidenum">
              <a:rPr lang="en-US" smtClean="0"/>
              <a:t>‹#›</a:t>
            </a:fld>
            <a:endParaRPr lang="en-US"/>
          </a:p>
        </p:txBody>
      </p:sp>
    </p:spTree>
    <p:extLst>
      <p:ext uri="{BB962C8B-B14F-4D97-AF65-F5344CB8AC3E}">
        <p14:creationId xmlns:p14="http://schemas.microsoft.com/office/powerpoint/2010/main" val="1316009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862" y="268777"/>
            <a:ext cx="10400989" cy="643543"/>
          </a:xfrm>
        </p:spPr>
        <p:txBody>
          <a:bodyPr>
            <a:normAutofit/>
          </a:bodyPr>
          <a:lstStyle>
            <a:lvl1pPr>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(Blank Slide)</a:t>
            </a:r>
          </a:p>
        </p:txBody>
      </p:sp>
      <p:sp>
        <p:nvSpPr>
          <p:cNvPr id="8" name="Content Placeholder 2"/>
          <p:cNvSpPr>
            <a:spLocks noGrp="1"/>
          </p:cNvSpPr>
          <p:nvPr>
            <p:ph idx="1"/>
          </p:nvPr>
        </p:nvSpPr>
        <p:spPr>
          <a:xfrm>
            <a:off x="838200" y="1504951"/>
            <a:ext cx="9772651" cy="4762500"/>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10549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99EAA-7CBB-70E4-F60A-83AF0B050837}"/>
              </a:ext>
            </a:extLst>
          </p:cNvPr>
          <p:cNvSpPr>
            <a:spLocks noGrp="1"/>
          </p:cNvSpPr>
          <p:nvPr>
            <p:ph type="ctrTitle"/>
          </p:nvPr>
        </p:nvSpPr>
        <p:spPr>
          <a:xfrm>
            <a:off x="372534" y="753534"/>
            <a:ext cx="5080000" cy="2510896"/>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2AC2B92-8D06-23DC-E000-279C94A96539}"/>
              </a:ext>
            </a:extLst>
          </p:cNvPr>
          <p:cNvSpPr>
            <a:spLocks noGrp="1"/>
          </p:cNvSpPr>
          <p:nvPr>
            <p:ph type="subTitle" idx="1"/>
          </p:nvPr>
        </p:nvSpPr>
        <p:spPr>
          <a:xfrm>
            <a:off x="372534" y="3967956"/>
            <a:ext cx="5096933" cy="168486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62E74-6479-94F9-37F9-07353E55A875}"/>
              </a:ext>
            </a:extLst>
          </p:cNvPr>
          <p:cNvSpPr>
            <a:spLocks noGrp="1"/>
          </p:cNvSpPr>
          <p:nvPr>
            <p:ph type="dt" sz="half" idx="10"/>
          </p:nvPr>
        </p:nvSpPr>
        <p:spPr/>
        <p:txBody>
          <a:bodyPr/>
          <a:lstStyle/>
          <a:p>
            <a:fld id="{2515FC38-E967-654D-8530-0EB5D4AB23B2}" type="datetimeFigureOut">
              <a:rPr lang="en-US" smtClean="0"/>
              <a:t>10/28/2025</a:t>
            </a:fld>
            <a:endParaRPr lang="en-US"/>
          </a:p>
        </p:txBody>
      </p:sp>
      <p:sp>
        <p:nvSpPr>
          <p:cNvPr id="5" name="Footer Placeholder 4">
            <a:extLst>
              <a:ext uri="{FF2B5EF4-FFF2-40B4-BE49-F238E27FC236}">
                <a16:creationId xmlns:a16="http://schemas.microsoft.com/office/drawing/2014/main" id="{8FC7DC8A-DE79-AA7E-3C1A-58843E7C0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008DC-94EC-6D63-1284-F1B4F949D2F1}"/>
              </a:ext>
            </a:extLst>
          </p:cNvPr>
          <p:cNvSpPr>
            <a:spLocks noGrp="1"/>
          </p:cNvSpPr>
          <p:nvPr>
            <p:ph type="sldNum" sz="quarter" idx="12"/>
          </p:nvPr>
        </p:nvSpPr>
        <p:spPr/>
        <p:txBody>
          <a:bodyPr/>
          <a:lstStyle/>
          <a:p>
            <a:fld id="{A0995FC2-D957-BE43-91CE-3F418F953973}" type="slidenum">
              <a:rPr lang="en-US" smtClean="0"/>
              <a:t>‹#›</a:t>
            </a:fld>
            <a:endParaRPr lang="en-US"/>
          </a:p>
        </p:txBody>
      </p:sp>
    </p:spTree>
    <p:extLst>
      <p:ext uri="{BB962C8B-B14F-4D97-AF65-F5344CB8AC3E}">
        <p14:creationId xmlns:p14="http://schemas.microsoft.com/office/powerpoint/2010/main" val="36214452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9FEE-7C1B-E334-7E32-9B8727F1B191}"/>
              </a:ext>
            </a:extLst>
          </p:cNvPr>
          <p:cNvSpPr>
            <a:spLocks noGrp="1"/>
          </p:cNvSpPr>
          <p:nvPr>
            <p:ph type="title"/>
          </p:nvPr>
        </p:nvSpPr>
        <p:spPr>
          <a:xfrm>
            <a:off x="838200" y="365125"/>
            <a:ext cx="4072467"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2938C46-49D2-B73E-4E55-AA7CC1C8F8B0}"/>
              </a:ext>
            </a:extLst>
          </p:cNvPr>
          <p:cNvSpPr>
            <a:spLocks noGrp="1"/>
          </p:cNvSpPr>
          <p:nvPr>
            <p:ph idx="1"/>
          </p:nvPr>
        </p:nvSpPr>
        <p:spPr>
          <a:xfrm>
            <a:off x="838200" y="1825625"/>
            <a:ext cx="41148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E84632B-D41D-8857-B63A-1CE4F0320924}"/>
              </a:ext>
            </a:extLst>
          </p:cNvPr>
          <p:cNvSpPr>
            <a:spLocks noGrp="1"/>
          </p:cNvSpPr>
          <p:nvPr>
            <p:ph type="dt" sz="half" idx="10"/>
          </p:nvPr>
        </p:nvSpPr>
        <p:spPr/>
        <p:txBody>
          <a:bodyPr/>
          <a:lstStyle/>
          <a:p>
            <a:fld id="{2515FC38-E967-654D-8530-0EB5D4AB23B2}" type="datetimeFigureOut">
              <a:rPr lang="en-US" smtClean="0"/>
              <a:t>10/28/2025</a:t>
            </a:fld>
            <a:endParaRPr lang="en-US"/>
          </a:p>
        </p:txBody>
      </p:sp>
      <p:sp>
        <p:nvSpPr>
          <p:cNvPr id="5" name="Footer Placeholder 4">
            <a:extLst>
              <a:ext uri="{FF2B5EF4-FFF2-40B4-BE49-F238E27FC236}">
                <a16:creationId xmlns:a16="http://schemas.microsoft.com/office/drawing/2014/main" id="{0286BBD7-3A80-9CFE-C89F-160DAC87F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8F8EA-D353-A5A4-04D9-CF708FCB5D77}"/>
              </a:ext>
            </a:extLst>
          </p:cNvPr>
          <p:cNvSpPr>
            <a:spLocks noGrp="1"/>
          </p:cNvSpPr>
          <p:nvPr>
            <p:ph type="sldNum" sz="quarter" idx="12"/>
          </p:nvPr>
        </p:nvSpPr>
        <p:spPr/>
        <p:txBody>
          <a:bodyPr/>
          <a:lstStyle/>
          <a:p>
            <a:fld id="{A0995FC2-D957-BE43-91CE-3F418F953973}" type="slidenum">
              <a:rPr lang="en-US" smtClean="0"/>
              <a:t>‹#›</a:t>
            </a:fld>
            <a:endParaRPr lang="en-US"/>
          </a:p>
        </p:txBody>
      </p:sp>
    </p:spTree>
    <p:extLst>
      <p:ext uri="{BB962C8B-B14F-4D97-AF65-F5344CB8AC3E}">
        <p14:creationId xmlns:p14="http://schemas.microsoft.com/office/powerpoint/2010/main" val="21342303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99EAA-7CBB-70E4-F60A-83AF0B050837}"/>
              </a:ext>
            </a:extLst>
          </p:cNvPr>
          <p:cNvSpPr>
            <a:spLocks noGrp="1"/>
          </p:cNvSpPr>
          <p:nvPr>
            <p:ph type="ctrTitle"/>
          </p:nvPr>
        </p:nvSpPr>
        <p:spPr>
          <a:xfrm>
            <a:off x="372534" y="753534"/>
            <a:ext cx="5080000" cy="2510896"/>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2AC2B92-8D06-23DC-E000-279C94A96539}"/>
              </a:ext>
            </a:extLst>
          </p:cNvPr>
          <p:cNvSpPr>
            <a:spLocks noGrp="1"/>
          </p:cNvSpPr>
          <p:nvPr>
            <p:ph type="subTitle" idx="1"/>
          </p:nvPr>
        </p:nvSpPr>
        <p:spPr>
          <a:xfrm>
            <a:off x="372534" y="3967956"/>
            <a:ext cx="5096933" cy="168486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62E74-6479-94F9-37F9-07353E55A875}"/>
              </a:ext>
            </a:extLst>
          </p:cNvPr>
          <p:cNvSpPr>
            <a:spLocks noGrp="1"/>
          </p:cNvSpPr>
          <p:nvPr>
            <p:ph type="dt" sz="half" idx="10"/>
          </p:nvPr>
        </p:nvSpPr>
        <p:spPr/>
        <p:txBody>
          <a:bodyPr/>
          <a:lstStyle/>
          <a:p>
            <a:fld id="{2515FC38-E967-654D-8530-0EB5D4AB23B2}" type="datetimeFigureOut">
              <a:rPr lang="en-US" smtClean="0"/>
              <a:t>10/28/2025</a:t>
            </a:fld>
            <a:endParaRPr lang="en-US"/>
          </a:p>
        </p:txBody>
      </p:sp>
      <p:sp>
        <p:nvSpPr>
          <p:cNvPr id="5" name="Footer Placeholder 4">
            <a:extLst>
              <a:ext uri="{FF2B5EF4-FFF2-40B4-BE49-F238E27FC236}">
                <a16:creationId xmlns:a16="http://schemas.microsoft.com/office/drawing/2014/main" id="{8FC7DC8A-DE79-AA7E-3C1A-58843E7C0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008DC-94EC-6D63-1284-F1B4F949D2F1}"/>
              </a:ext>
            </a:extLst>
          </p:cNvPr>
          <p:cNvSpPr>
            <a:spLocks noGrp="1"/>
          </p:cNvSpPr>
          <p:nvPr>
            <p:ph type="sldNum" sz="quarter" idx="12"/>
          </p:nvPr>
        </p:nvSpPr>
        <p:spPr/>
        <p:txBody>
          <a:bodyPr/>
          <a:lstStyle/>
          <a:p>
            <a:fld id="{A0995FC2-D957-BE43-91CE-3F418F953973}" type="slidenum">
              <a:rPr lang="en-US" smtClean="0"/>
              <a:t>‹#›</a:t>
            </a:fld>
            <a:endParaRPr lang="en-US"/>
          </a:p>
        </p:txBody>
      </p:sp>
    </p:spTree>
    <p:extLst>
      <p:ext uri="{BB962C8B-B14F-4D97-AF65-F5344CB8AC3E}">
        <p14:creationId xmlns:p14="http://schemas.microsoft.com/office/powerpoint/2010/main" val="39813088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9FEE-7C1B-E334-7E32-9B8727F1B191}"/>
              </a:ext>
            </a:extLst>
          </p:cNvPr>
          <p:cNvSpPr>
            <a:spLocks noGrp="1"/>
          </p:cNvSpPr>
          <p:nvPr>
            <p:ph type="title"/>
          </p:nvPr>
        </p:nvSpPr>
        <p:spPr>
          <a:xfrm>
            <a:off x="838200" y="365125"/>
            <a:ext cx="4072467"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2938C46-49D2-B73E-4E55-AA7CC1C8F8B0}"/>
              </a:ext>
            </a:extLst>
          </p:cNvPr>
          <p:cNvSpPr>
            <a:spLocks noGrp="1"/>
          </p:cNvSpPr>
          <p:nvPr>
            <p:ph idx="1"/>
          </p:nvPr>
        </p:nvSpPr>
        <p:spPr>
          <a:xfrm>
            <a:off x="838200" y="1825625"/>
            <a:ext cx="41148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E84632B-D41D-8857-B63A-1CE4F0320924}"/>
              </a:ext>
            </a:extLst>
          </p:cNvPr>
          <p:cNvSpPr>
            <a:spLocks noGrp="1"/>
          </p:cNvSpPr>
          <p:nvPr>
            <p:ph type="dt" sz="half" idx="10"/>
          </p:nvPr>
        </p:nvSpPr>
        <p:spPr/>
        <p:txBody>
          <a:bodyPr/>
          <a:lstStyle/>
          <a:p>
            <a:fld id="{2515FC38-E967-654D-8530-0EB5D4AB23B2}" type="datetimeFigureOut">
              <a:rPr lang="en-US" smtClean="0"/>
              <a:t>10/28/2025</a:t>
            </a:fld>
            <a:endParaRPr lang="en-US"/>
          </a:p>
        </p:txBody>
      </p:sp>
      <p:sp>
        <p:nvSpPr>
          <p:cNvPr id="5" name="Footer Placeholder 4">
            <a:extLst>
              <a:ext uri="{FF2B5EF4-FFF2-40B4-BE49-F238E27FC236}">
                <a16:creationId xmlns:a16="http://schemas.microsoft.com/office/drawing/2014/main" id="{0286BBD7-3A80-9CFE-C89F-160DAC87F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8F8EA-D353-A5A4-04D9-CF708FCB5D77}"/>
              </a:ext>
            </a:extLst>
          </p:cNvPr>
          <p:cNvSpPr>
            <a:spLocks noGrp="1"/>
          </p:cNvSpPr>
          <p:nvPr>
            <p:ph type="sldNum" sz="quarter" idx="12"/>
          </p:nvPr>
        </p:nvSpPr>
        <p:spPr/>
        <p:txBody>
          <a:bodyPr/>
          <a:lstStyle/>
          <a:p>
            <a:fld id="{A0995FC2-D957-BE43-91CE-3F418F953973}" type="slidenum">
              <a:rPr lang="en-US" smtClean="0"/>
              <a:t>‹#›</a:t>
            </a:fld>
            <a:endParaRPr lang="en-US"/>
          </a:p>
        </p:txBody>
      </p:sp>
    </p:spTree>
    <p:extLst>
      <p:ext uri="{BB962C8B-B14F-4D97-AF65-F5344CB8AC3E}">
        <p14:creationId xmlns:p14="http://schemas.microsoft.com/office/powerpoint/2010/main" val="3008398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3342167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04EB5-0306-14A6-F753-0195A905D7C1}"/>
              </a:ext>
            </a:extLst>
          </p:cNvPr>
          <p:cNvSpPr>
            <a:spLocks noGrp="1"/>
          </p:cNvSpPr>
          <p:nvPr>
            <p:ph type="title"/>
          </p:nvPr>
        </p:nvSpPr>
        <p:spPr>
          <a:xfrm>
            <a:off x="8610600" y="1608668"/>
            <a:ext cx="2736850" cy="2953808"/>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584E02B0-327F-B136-FE19-9301C8DEB6D1}"/>
              </a:ext>
            </a:extLst>
          </p:cNvPr>
          <p:cNvSpPr>
            <a:spLocks noGrp="1"/>
          </p:cNvSpPr>
          <p:nvPr>
            <p:ph type="body" idx="1"/>
          </p:nvPr>
        </p:nvSpPr>
        <p:spPr>
          <a:xfrm>
            <a:off x="838200" y="5520267"/>
            <a:ext cx="10509250" cy="569383"/>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742BF0C-002B-C39A-1EFE-BAE142B99318}"/>
              </a:ext>
            </a:extLst>
          </p:cNvPr>
          <p:cNvSpPr>
            <a:spLocks noGrp="1"/>
          </p:cNvSpPr>
          <p:nvPr>
            <p:ph type="dt" sz="half" idx="10"/>
          </p:nvPr>
        </p:nvSpPr>
        <p:spPr/>
        <p:txBody>
          <a:bodyPr/>
          <a:lstStyle/>
          <a:p>
            <a:fld id="{56CBD8CB-4BBF-1347-BB56-A41ABB502A85}" type="datetimeFigureOut">
              <a:rPr lang="en-US" smtClean="0"/>
              <a:t>10/28/2025</a:t>
            </a:fld>
            <a:endParaRPr lang="en-US"/>
          </a:p>
        </p:txBody>
      </p:sp>
      <p:sp>
        <p:nvSpPr>
          <p:cNvPr id="5" name="Footer Placeholder 4">
            <a:extLst>
              <a:ext uri="{FF2B5EF4-FFF2-40B4-BE49-F238E27FC236}">
                <a16:creationId xmlns:a16="http://schemas.microsoft.com/office/drawing/2014/main" id="{60405048-B54A-FF34-2CB6-935590467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C7249-9DA9-B0D9-2499-65195171ED0E}"/>
              </a:ext>
            </a:extLst>
          </p:cNvPr>
          <p:cNvSpPr>
            <a:spLocks noGrp="1"/>
          </p:cNvSpPr>
          <p:nvPr>
            <p:ph type="sldNum" sz="quarter" idx="12"/>
          </p:nvPr>
        </p:nvSpPr>
        <p:spPr/>
        <p:txBody>
          <a:bodyPr/>
          <a:lstStyle/>
          <a:p>
            <a:fld id="{674C87C8-FC53-EF47-B954-59430D671D4A}" type="slidenum">
              <a:rPr lang="en-US" smtClean="0"/>
              <a:t>‹#›</a:t>
            </a:fld>
            <a:endParaRPr lang="en-US"/>
          </a:p>
        </p:txBody>
      </p:sp>
    </p:spTree>
    <p:extLst>
      <p:ext uri="{BB962C8B-B14F-4D97-AF65-F5344CB8AC3E}">
        <p14:creationId xmlns:p14="http://schemas.microsoft.com/office/powerpoint/2010/main" val="34574355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533E-D132-FD9F-05B6-3BB91B85303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F27B75D-B146-2CEC-D5CC-914B7AEA6DB4}"/>
              </a:ext>
            </a:extLst>
          </p:cNvPr>
          <p:cNvSpPr>
            <a:spLocks noGrp="1"/>
          </p:cNvSpPr>
          <p:nvPr>
            <p:ph sz="half" idx="1"/>
          </p:nvPr>
        </p:nvSpPr>
        <p:spPr>
          <a:xfrm>
            <a:off x="838200" y="1825625"/>
            <a:ext cx="6273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CC99EA-7652-1C19-A25A-ED344003790B}"/>
              </a:ext>
            </a:extLst>
          </p:cNvPr>
          <p:cNvSpPr>
            <a:spLocks noGrp="1"/>
          </p:cNvSpPr>
          <p:nvPr>
            <p:ph sz="half" idx="2"/>
          </p:nvPr>
        </p:nvSpPr>
        <p:spPr>
          <a:xfrm>
            <a:off x="8153400" y="1870075"/>
            <a:ext cx="3200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EF4FA4-F318-7F0F-1600-C8329FE40163}"/>
              </a:ext>
            </a:extLst>
          </p:cNvPr>
          <p:cNvSpPr>
            <a:spLocks noGrp="1"/>
          </p:cNvSpPr>
          <p:nvPr>
            <p:ph type="dt" sz="half" idx="10"/>
          </p:nvPr>
        </p:nvSpPr>
        <p:spPr/>
        <p:txBody>
          <a:bodyPr/>
          <a:lstStyle/>
          <a:p>
            <a:fld id="{56CBD8CB-4BBF-1347-BB56-A41ABB502A85}" type="datetimeFigureOut">
              <a:rPr lang="en-US" smtClean="0"/>
              <a:t>10/28/2025</a:t>
            </a:fld>
            <a:endParaRPr lang="en-US"/>
          </a:p>
        </p:txBody>
      </p:sp>
      <p:sp>
        <p:nvSpPr>
          <p:cNvPr id="6" name="Footer Placeholder 5">
            <a:extLst>
              <a:ext uri="{FF2B5EF4-FFF2-40B4-BE49-F238E27FC236}">
                <a16:creationId xmlns:a16="http://schemas.microsoft.com/office/drawing/2014/main" id="{9001360B-019F-BEAD-CFE2-533CC6853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6913A4-376A-AC86-1520-6C808CB3D533}"/>
              </a:ext>
            </a:extLst>
          </p:cNvPr>
          <p:cNvSpPr>
            <a:spLocks noGrp="1"/>
          </p:cNvSpPr>
          <p:nvPr>
            <p:ph type="sldNum" sz="quarter" idx="12"/>
          </p:nvPr>
        </p:nvSpPr>
        <p:spPr/>
        <p:txBody>
          <a:bodyPr/>
          <a:lstStyle/>
          <a:p>
            <a:fld id="{674C87C8-FC53-EF47-B954-59430D671D4A}" type="slidenum">
              <a:rPr lang="en-US" smtClean="0"/>
              <a:t>‹#›</a:t>
            </a:fld>
            <a:endParaRPr lang="en-US"/>
          </a:p>
        </p:txBody>
      </p:sp>
    </p:spTree>
    <p:extLst>
      <p:ext uri="{BB962C8B-B14F-4D97-AF65-F5344CB8AC3E}">
        <p14:creationId xmlns:p14="http://schemas.microsoft.com/office/powerpoint/2010/main" val="29183332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56A9-1698-3241-6A04-B228E016CE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726CBB-2F73-216F-2E2C-95B3466615AC}"/>
              </a:ext>
            </a:extLst>
          </p:cNvPr>
          <p:cNvSpPr>
            <a:spLocks noGrp="1"/>
          </p:cNvSpPr>
          <p:nvPr>
            <p:ph type="dt" sz="half" idx="10"/>
          </p:nvPr>
        </p:nvSpPr>
        <p:spPr/>
        <p:txBody>
          <a:bodyPr/>
          <a:lstStyle/>
          <a:p>
            <a:fld id="{56CBD8CB-4BBF-1347-BB56-A41ABB502A85}" type="datetimeFigureOut">
              <a:rPr lang="en-US" smtClean="0"/>
              <a:t>10/28/2025</a:t>
            </a:fld>
            <a:endParaRPr lang="en-US"/>
          </a:p>
        </p:txBody>
      </p:sp>
      <p:sp>
        <p:nvSpPr>
          <p:cNvPr id="4" name="Footer Placeholder 3">
            <a:extLst>
              <a:ext uri="{FF2B5EF4-FFF2-40B4-BE49-F238E27FC236}">
                <a16:creationId xmlns:a16="http://schemas.microsoft.com/office/drawing/2014/main" id="{B866F76C-EECE-6380-E808-B43ED9C199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FC604F-7AFC-C7E3-9113-8FF843BF34C5}"/>
              </a:ext>
            </a:extLst>
          </p:cNvPr>
          <p:cNvSpPr>
            <a:spLocks noGrp="1"/>
          </p:cNvSpPr>
          <p:nvPr>
            <p:ph type="sldNum" sz="quarter" idx="12"/>
          </p:nvPr>
        </p:nvSpPr>
        <p:spPr/>
        <p:txBody>
          <a:bodyPr/>
          <a:lstStyle/>
          <a:p>
            <a:fld id="{674C87C8-FC53-EF47-B954-59430D671D4A}" type="slidenum">
              <a:rPr lang="en-US" smtClean="0"/>
              <a:t>‹#›</a:t>
            </a:fld>
            <a:endParaRPr lang="en-US"/>
          </a:p>
        </p:txBody>
      </p:sp>
    </p:spTree>
    <p:extLst>
      <p:ext uri="{BB962C8B-B14F-4D97-AF65-F5344CB8AC3E}">
        <p14:creationId xmlns:p14="http://schemas.microsoft.com/office/powerpoint/2010/main" val="14243740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25C15A-45B6-ED98-D893-A16348779365}"/>
              </a:ext>
            </a:extLst>
          </p:cNvPr>
          <p:cNvSpPr>
            <a:spLocks noGrp="1"/>
          </p:cNvSpPr>
          <p:nvPr>
            <p:ph type="dt" sz="half" idx="10"/>
          </p:nvPr>
        </p:nvSpPr>
        <p:spPr/>
        <p:txBody>
          <a:bodyPr/>
          <a:lstStyle/>
          <a:p>
            <a:fld id="{56CBD8CB-4BBF-1347-BB56-A41ABB502A85}" type="datetimeFigureOut">
              <a:rPr lang="en-US" smtClean="0"/>
              <a:t>10/28/2025</a:t>
            </a:fld>
            <a:endParaRPr lang="en-US"/>
          </a:p>
        </p:txBody>
      </p:sp>
      <p:sp>
        <p:nvSpPr>
          <p:cNvPr id="3" name="Footer Placeholder 2">
            <a:extLst>
              <a:ext uri="{FF2B5EF4-FFF2-40B4-BE49-F238E27FC236}">
                <a16:creationId xmlns:a16="http://schemas.microsoft.com/office/drawing/2014/main" id="{E288E4CA-D407-CCB8-3AD3-57A0D7B354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393BA3-0CBE-87BC-937F-B233A8C80448}"/>
              </a:ext>
            </a:extLst>
          </p:cNvPr>
          <p:cNvSpPr>
            <a:spLocks noGrp="1"/>
          </p:cNvSpPr>
          <p:nvPr>
            <p:ph type="sldNum" sz="quarter" idx="12"/>
          </p:nvPr>
        </p:nvSpPr>
        <p:spPr/>
        <p:txBody>
          <a:bodyPr/>
          <a:lstStyle/>
          <a:p>
            <a:fld id="{674C87C8-FC53-EF47-B954-59430D671D4A}" type="slidenum">
              <a:rPr lang="en-US" smtClean="0"/>
              <a:t>‹#›</a:t>
            </a:fld>
            <a:endParaRPr lang="en-US"/>
          </a:p>
        </p:txBody>
      </p:sp>
    </p:spTree>
    <p:extLst>
      <p:ext uri="{BB962C8B-B14F-4D97-AF65-F5344CB8AC3E}">
        <p14:creationId xmlns:p14="http://schemas.microsoft.com/office/powerpoint/2010/main" val="42425305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pic>
        <p:nvPicPr>
          <p:cNvPr id="7" name="Picture 6">
            <a:extLst>
              <a:ext uri="{FF2B5EF4-FFF2-40B4-BE49-F238E27FC236}">
                <a16:creationId xmlns:a16="http://schemas.microsoft.com/office/drawing/2014/main" id="{4D4B410D-5F59-DCDE-229F-A44EE38CB2F8}"/>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42344210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pic>
        <p:nvPicPr>
          <p:cNvPr id="9" name="Picture 8">
            <a:extLst>
              <a:ext uri="{FF2B5EF4-FFF2-40B4-BE49-F238E27FC236}">
                <a16:creationId xmlns:a16="http://schemas.microsoft.com/office/drawing/2014/main" id="{B40EF590-9D32-0B29-0524-542CED66C384}"/>
              </a:ext>
            </a:extLst>
          </p:cNvPr>
          <p:cNvPicPr>
            <a:picLocks noChangeAspect="1"/>
          </p:cNvPicPr>
          <p:nvPr userDrawn="1"/>
        </p:nvPicPr>
        <p:blipFill>
          <a:blip r:embed="rId2"/>
          <a:srcRect l="884"/>
          <a:stretch/>
        </p:blipFill>
        <p:spPr>
          <a:xfrm>
            <a:off x="-1" y="-17103"/>
            <a:ext cx="12449345" cy="6892206"/>
          </a:xfrm>
          <a:prstGeom prst="rect">
            <a:avLst/>
          </a:prstGeom>
        </p:spPr>
      </p:pic>
    </p:spTree>
    <p:extLst>
      <p:ext uri="{BB962C8B-B14F-4D97-AF65-F5344CB8AC3E}">
        <p14:creationId xmlns:p14="http://schemas.microsoft.com/office/powerpoint/2010/main" val="6739782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9793283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pic>
        <p:nvPicPr>
          <p:cNvPr id="9" name="Picture 8">
            <a:extLst>
              <a:ext uri="{FF2B5EF4-FFF2-40B4-BE49-F238E27FC236}">
                <a16:creationId xmlns:a16="http://schemas.microsoft.com/office/drawing/2014/main" id="{F5907BDE-E5BD-661F-1039-6BEB9E6FFD33}"/>
              </a:ext>
            </a:extLst>
          </p:cNvPr>
          <p:cNvPicPr>
            <a:picLocks noChangeAspect="1"/>
          </p:cNvPicPr>
          <p:nvPr userDrawn="1"/>
        </p:nvPicPr>
        <p:blipFill>
          <a:blip r:embed="rId2"/>
          <a:srcRect t="409" r="-375"/>
          <a:stretch/>
        </p:blipFill>
        <p:spPr>
          <a:xfrm>
            <a:off x="253583" y="0"/>
            <a:ext cx="11533255" cy="5430644"/>
          </a:xfrm>
          <a:prstGeom prst="rect">
            <a:avLst/>
          </a:prstGeom>
        </p:spPr>
      </p:pic>
    </p:spTree>
    <p:extLst>
      <p:ext uri="{BB962C8B-B14F-4D97-AF65-F5344CB8AC3E}">
        <p14:creationId xmlns:p14="http://schemas.microsoft.com/office/powerpoint/2010/main" val="39106651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70CE3B-4D67-2609-0220-3B13750E600E}"/>
              </a:ext>
            </a:extLst>
          </p:cNvPr>
          <p:cNvPicPr>
            <a:picLocks noChangeAspect="1"/>
          </p:cNvPicPr>
          <p:nvPr userDrawn="1"/>
        </p:nvPicPr>
        <p:blipFill>
          <a:blip r:embed="rId2"/>
          <a:srcRect t="1757"/>
          <a:stretch/>
        </p:blipFill>
        <p:spPr>
          <a:xfrm>
            <a:off x="0" y="0"/>
            <a:ext cx="12282806" cy="6858000"/>
          </a:xfrm>
          <a:prstGeom prst="rect">
            <a:avLst/>
          </a:prstGeom>
        </p:spPr>
      </p:pic>
      <p:sp>
        <p:nvSpPr>
          <p:cNvPr id="2" name="Title 1"/>
          <p:cNvSpPr>
            <a:spLocks noGrp="1"/>
          </p:cNvSpPr>
          <p:nvPr>
            <p:ph type="title"/>
          </p:nvPr>
        </p:nvSpPr>
        <p:spPr>
          <a:xfrm>
            <a:off x="315991" y="457200"/>
            <a:ext cx="2605629"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4157817" y="457200"/>
            <a:ext cx="7818593" cy="5128943"/>
          </a:xfrm>
        </p:spPr>
        <p:txBody>
          <a:bodyPr anchor="t"/>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315991" y="2284354"/>
            <a:ext cx="2605629"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3965294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9803" y="365125"/>
            <a:ext cx="11055585" cy="549275"/>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8" name="Footer Placeholder 7"/>
          <p:cNvSpPr>
            <a:spLocks noGrp="1"/>
          </p:cNvSpPr>
          <p:nvPr>
            <p:ph type="ftr" sz="quarter" idx="11"/>
          </p:nvPr>
        </p:nvSpPr>
        <p:spPr/>
        <p:txBody>
          <a:bodyPr/>
          <a:lstStyle>
            <a:lvl1pPr>
              <a:defRPr b="0" i="0"/>
            </a:lvl1pPr>
          </a:lstStyle>
          <a:p>
            <a:endParaRPr lang="en-US" dirty="0"/>
          </a:p>
        </p:txBody>
      </p:sp>
      <p:sp>
        <p:nvSpPr>
          <p:cNvPr id="9" name="Slide Number Placeholder 8"/>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15924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3350802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5416229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3" name="Footer Placeholder 2"/>
          <p:cNvSpPr>
            <a:spLocks noGrp="1"/>
          </p:cNvSpPr>
          <p:nvPr>
            <p:ph type="ftr" sz="quarter" idx="11"/>
          </p:nvPr>
        </p:nvSpPr>
        <p:spPr/>
        <p:txBody>
          <a:bodyPr/>
          <a:lstStyle>
            <a:lvl1pPr>
              <a:defRPr b="0" i="0"/>
            </a:lvl1pPr>
          </a:lstStyle>
          <a:p>
            <a:endParaRPr lang="en-US" dirty="0"/>
          </a:p>
        </p:txBody>
      </p:sp>
      <p:sp>
        <p:nvSpPr>
          <p:cNvPr id="4" name="Slide Number Placeholder 3"/>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835778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3966536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8462906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3078917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862" y="268777"/>
            <a:ext cx="10400989" cy="643543"/>
          </a:xfrm>
        </p:spPr>
        <p:txBody>
          <a:bodyPr>
            <a:normAutofit/>
          </a:bodyPr>
          <a:lstStyle>
            <a:lvl1pPr>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(Blank Slide)</a:t>
            </a:r>
          </a:p>
        </p:txBody>
      </p:sp>
      <p:sp>
        <p:nvSpPr>
          <p:cNvPr id="8" name="Content Placeholder 2"/>
          <p:cNvSpPr>
            <a:spLocks noGrp="1"/>
          </p:cNvSpPr>
          <p:nvPr>
            <p:ph idx="1"/>
          </p:nvPr>
        </p:nvSpPr>
        <p:spPr>
          <a:xfrm>
            <a:off x="838200" y="1504951"/>
            <a:ext cx="9772651" cy="4762500"/>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34437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9634997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740417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92086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3297577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image" Target="../media/image21.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77.xml"/><Relationship Id="rId1" Type="http://schemas.openxmlformats.org/officeDocument/2006/relationships/slideLayout" Target="../slideLayouts/slideLayout76.xml"/><Relationship Id="rId4" Type="http://schemas.openxmlformats.org/officeDocument/2006/relationships/image" Target="../media/image21.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79.xml"/><Relationship Id="rId1" Type="http://schemas.openxmlformats.org/officeDocument/2006/relationships/slideLayout" Target="../slideLayouts/slideLayout78.xml"/><Relationship Id="rId4" Type="http://schemas.openxmlformats.org/officeDocument/2006/relationships/image" Target="../media/image21.png"/></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image" Target="../media/image22.png"/><Relationship Id="rId5" Type="http://schemas.openxmlformats.org/officeDocument/2006/relationships/theme" Target="../theme/theme13.xml"/><Relationship Id="rId4" Type="http://schemas.openxmlformats.org/officeDocument/2006/relationships/slideLayout" Target="../slideLayouts/slideLayout8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14.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theme" Target="../theme/theme15.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0.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20.jp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9.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510293000"/>
      </p:ext>
    </p:extLst>
  </p:cSld>
  <p:clrMap bg1="lt1" tx1="dk1" bg2="lt2" tx2="dk2" accent1="accent1" accent2="accent2" accent3="accent3" accent4="accent4" accent5="accent5" accent6="accent6" hlink="hlink" folHlink="folHlink"/>
  <p:sldLayoutIdLst>
    <p:sldLayoutId id="2147483677" r:id="rId1"/>
    <p:sldLayoutId id="2147483675" r:id="rId2"/>
    <p:sldLayoutId id="2147483678" r:id="rId3"/>
    <p:sldLayoutId id="2147483683" r:id="rId4"/>
    <p:sldLayoutId id="2147483679" r:id="rId5"/>
    <p:sldLayoutId id="2147483680" r:id="rId6"/>
    <p:sldLayoutId id="2147483681" r:id="rId7"/>
    <p:sldLayoutId id="2147483682" r:id="rId8"/>
    <p:sldLayoutId id="2147483676" r:id="rId9"/>
    <p:sldLayoutId id="2147483684" r:id="rId10"/>
    <p:sldLayoutId id="2147483685" r:id="rId11"/>
  </p:sldLayoutIdLs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595FC3-67B0-F12A-67F1-25F7DC0AC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C38BA1-FB84-D933-6BEE-D38D52E31E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F2FC8-C7AC-3CBB-4DA4-5362879037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C1774D-FEBB-CA43-B39A-B2DBA5369B36}" type="datetimeFigureOut">
              <a:rPr lang="en-US" smtClean="0"/>
              <a:t>10/28/2025</a:t>
            </a:fld>
            <a:endParaRPr lang="en-US"/>
          </a:p>
        </p:txBody>
      </p:sp>
      <p:sp>
        <p:nvSpPr>
          <p:cNvPr id="5" name="Footer Placeholder 4">
            <a:extLst>
              <a:ext uri="{FF2B5EF4-FFF2-40B4-BE49-F238E27FC236}">
                <a16:creationId xmlns:a16="http://schemas.microsoft.com/office/drawing/2014/main" id="{50C395D6-EED1-76D1-852F-CE0469341A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31C5E53-DCD7-ACC5-5DB2-81053F510E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2315D7-A262-3043-905F-12894CF1E5E5}" type="slidenum">
              <a:rPr lang="en-US" smtClean="0"/>
              <a:t>‹#›</a:t>
            </a:fld>
            <a:endParaRPr lang="en-US"/>
          </a:p>
        </p:txBody>
      </p:sp>
      <p:pic>
        <p:nvPicPr>
          <p:cNvPr id="7" name="Picture 6" descr="A blue and white rectangle&#10;&#10;AI-generated content may be incorrect.">
            <a:extLst>
              <a:ext uri="{FF2B5EF4-FFF2-40B4-BE49-F238E27FC236}">
                <a16:creationId xmlns:a16="http://schemas.microsoft.com/office/drawing/2014/main" id="{DE2AC49F-BB35-E6B0-10D6-D5D8F8207125}"/>
              </a:ext>
            </a:extLst>
          </p:cNvPr>
          <p:cNvPicPr>
            <a:picLocks noChangeAspect="1"/>
          </p:cNvPicPr>
          <p:nvPr userDrawn="1"/>
        </p:nvPicPr>
        <p:blipFill>
          <a:blip r:embed="rId5" cstate="screen">
            <a:extLst>
              <a:ext uri="{28A0092B-C50C-407E-A947-70E740481C1C}">
                <a14:useLocalDpi xmlns:a14="http://schemas.microsoft.com/office/drawing/2010/main"/>
              </a:ext>
            </a:extLst>
          </a:blip>
          <a:srcRect l="74266" b="7315"/>
          <a:stretch/>
        </p:blipFill>
        <p:spPr>
          <a:xfrm>
            <a:off x="0" y="-1756"/>
            <a:ext cx="606287" cy="6859756"/>
          </a:xfrm>
          <a:prstGeom prst="rect">
            <a:avLst/>
          </a:prstGeom>
        </p:spPr>
      </p:pic>
    </p:spTree>
    <p:extLst>
      <p:ext uri="{BB962C8B-B14F-4D97-AF65-F5344CB8AC3E}">
        <p14:creationId xmlns:p14="http://schemas.microsoft.com/office/powerpoint/2010/main" val="143415454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9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8F5AAC-BBCE-3BAC-A31E-EA968B75B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CBE094-CE61-6315-AE05-7EB3015BF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6E024-6BDD-429D-9E8C-51A384D1BE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15FC38-E967-654D-8530-0EB5D4AB23B2}" type="datetimeFigureOut">
              <a:rPr lang="en-US" smtClean="0"/>
              <a:t>10/28/2025</a:t>
            </a:fld>
            <a:endParaRPr lang="en-US"/>
          </a:p>
        </p:txBody>
      </p:sp>
      <p:sp>
        <p:nvSpPr>
          <p:cNvPr id="5" name="Footer Placeholder 4">
            <a:extLst>
              <a:ext uri="{FF2B5EF4-FFF2-40B4-BE49-F238E27FC236}">
                <a16:creationId xmlns:a16="http://schemas.microsoft.com/office/drawing/2014/main" id="{CE9ECE01-80D3-4A95-F59E-1F2994753E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49F49ED-0581-B683-E2B9-AA20D4A4DE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995FC2-D957-BE43-91CE-3F418F953973}" type="slidenum">
              <a:rPr lang="en-US" smtClean="0"/>
              <a:t>‹#›</a:t>
            </a:fld>
            <a:endParaRPr lang="en-US"/>
          </a:p>
        </p:txBody>
      </p:sp>
      <p:pic>
        <p:nvPicPr>
          <p:cNvPr id="8" name="Picture 7" descr="A blue and white rectangle&#10;&#10;AI-generated content may be incorrect.">
            <a:extLst>
              <a:ext uri="{FF2B5EF4-FFF2-40B4-BE49-F238E27FC236}">
                <a16:creationId xmlns:a16="http://schemas.microsoft.com/office/drawing/2014/main" id="{C6E19669-DE6D-861A-36A3-CF9317D9C677}"/>
              </a:ext>
            </a:extLst>
          </p:cNvPr>
          <p:cNvPicPr>
            <a:picLocks noChangeAspect="1"/>
          </p:cNvPicPr>
          <p:nvPr userDrawn="1"/>
        </p:nvPicPr>
        <p:blipFill>
          <a:blip r:embed="rId4" cstate="screen">
            <a:extLst>
              <a:ext uri="{28A0092B-C50C-407E-A947-70E740481C1C}">
                <a14:useLocalDpi xmlns:a14="http://schemas.microsoft.com/office/drawing/2010/main"/>
              </a:ext>
            </a:extLst>
          </a:blip>
          <a:srcRect t="94676"/>
          <a:stretch/>
        </p:blipFill>
        <p:spPr>
          <a:xfrm>
            <a:off x="0" y="6492874"/>
            <a:ext cx="12192000" cy="365125"/>
          </a:xfrm>
          <a:prstGeom prst="rect">
            <a:avLst/>
          </a:prstGeom>
        </p:spPr>
      </p:pic>
      <p:sp>
        <p:nvSpPr>
          <p:cNvPr id="7" name="Rectangle 6">
            <a:extLst>
              <a:ext uri="{FF2B5EF4-FFF2-40B4-BE49-F238E27FC236}">
                <a16:creationId xmlns:a16="http://schemas.microsoft.com/office/drawing/2014/main" id="{CE942B71-6BD7-1295-7134-F55B66DA1DCF}"/>
              </a:ext>
            </a:extLst>
          </p:cNvPr>
          <p:cNvSpPr/>
          <p:nvPr userDrawn="1"/>
        </p:nvSpPr>
        <p:spPr>
          <a:xfrm>
            <a:off x="0" y="0"/>
            <a:ext cx="12192000" cy="228601"/>
          </a:xfrm>
          <a:prstGeom prst="rect">
            <a:avLst/>
          </a:prstGeom>
          <a:solidFill>
            <a:srgbClr val="006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010371"/>
      </p:ext>
    </p:extLst>
  </p:cSld>
  <p:clrMap bg1="lt1" tx1="dk1" bg2="lt2" tx2="dk2" accent1="accent1" accent2="accent2" accent3="accent3" accent4="accent4" accent5="accent5" accent6="accent6" hlink="hlink" folHlink="folHlink"/>
  <p:sldLayoutIdLst>
    <p:sldLayoutId id="2147483836" r:id="rId1"/>
    <p:sldLayoutId id="214748383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8F5AAC-BBCE-3BAC-A31E-EA968B75B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CBE094-CE61-6315-AE05-7EB3015BF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6E024-6BDD-429D-9E8C-51A384D1BE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15FC38-E967-654D-8530-0EB5D4AB23B2}" type="datetimeFigureOut">
              <a:rPr lang="en-US" smtClean="0"/>
              <a:t>10/28/2025</a:t>
            </a:fld>
            <a:endParaRPr lang="en-US"/>
          </a:p>
        </p:txBody>
      </p:sp>
      <p:sp>
        <p:nvSpPr>
          <p:cNvPr id="5" name="Footer Placeholder 4">
            <a:extLst>
              <a:ext uri="{FF2B5EF4-FFF2-40B4-BE49-F238E27FC236}">
                <a16:creationId xmlns:a16="http://schemas.microsoft.com/office/drawing/2014/main" id="{CE9ECE01-80D3-4A95-F59E-1F2994753E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49F49ED-0581-B683-E2B9-AA20D4A4DE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995FC2-D957-BE43-91CE-3F418F953973}" type="slidenum">
              <a:rPr lang="en-US" smtClean="0"/>
              <a:t>‹#›</a:t>
            </a:fld>
            <a:endParaRPr lang="en-US"/>
          </a:p>
        </p:txBody>
      </p:sp>
      <p:pic>
        <p:nvPicPr>
          <p:cNvPr id="8" name="Picture 7" descr="A blue and white rectangle&#10;&#10;AI-generated content may be incorrect.">
            <a:extLst>
              <a:ext uri="{FF2B5EF4-FFF2-40B4-BE49-F238E27FC236}">
                <a16:creationId xmlns:a16="http://schemas.microsoft.com/office/drawing/2014/main" id="{C6E19669-DE6D-861A-36A3-CF9317D9C67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26313"/>
      </p:ext>
    </p:extLst>
  </p:cSld>
  <p:clrMap bg1="lt1" tx1="dk1" bg2="lt2" tx2="dk2" accent1="accent1" accent2="accent2" accent3="accent3" accent4="accent4" accent5="accent5" accent6="accent6" hlink="hlink" folHlink="folHlink"/>
  <p:sldLayoutIdLst>
    <p:sldLayoutId id="2147483839" r:id="rId1"/>
    <p:sldLayoutId id="214748384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040DB9-5CA8-755B-1233-65DD4AA2BD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3D9498-FAB4-A296-55BC-E674EA27EC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EB54B-17E2-CB67-6849-79F0B7031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CBD8CB-4BBF-1347-BB56-A41ABB502A85}" type="datetimeFigureOut">
              <a:rPr lang="en-US" smtClean="0"/>
              <a:t>10/28/2025</a:t>
            </a:fld>
            <a:endParaRPr lang="en-US"/>
          </a:p>
        </p:txBody>
      </p:sp>
      <p:sp>
        <p:nvSpPr>
          <p:cNvPr id="5" name="Footer Placeholder 4">
            <a:extLst>
              <a:ext uri="{FF2B5EF4-FFF2-40B4-BE49-F238E27FC236}">
                <a16:creationId xmlns:a16="http://schemas.microsoft.com/office/drawing/2014/main" id="{24C7EF8C-5EC5-1E0D-A162-3C9495C9E2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BF279D3-1F7A-F508-D302-ED81809AF8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4C87C8-FC53-EF47-B954-59430D671D4A}" type="slidenum">
              <a:rPr lang="en-US" smtClean="0"/>
              <a:t>‹#›</a:t>
            </a:fld>
            <a:endParaRPr lang="en-US"/>
          </a:p>
        </p:txBody>
      </p:sp>
      <p:pic>
        <p:nvPicPr>
          <p:cNvPr id="10" name="Picture 9" descr="A green and blue gradient&#10;&#10;AI-generated content may be incorrect.">
            <a:extLst>
              <a:ext uri="{FF2B5EF4-FFF2-40B4-BE49-F238E27FC236}">
                <a16:creationId xmlns:a16="http://schemas.microsoft.com/office/drawing/2014/main" id="{37DF4BCB-AA0E-57CC-4E66-4727A60E89A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 y="0"/>
            <a:ext cx="12005733" cy="6858000"/>
          </a:xfrm>
          <a:prstGeom prst="rect">
            <a:avLst/>
          </a:prstGeom>
        </p:spPr>
      </p:pic>
    </p:spTree>
    <p:extLst>
      <p:ext uri="{BB962C8B-B14F-4D97-AF65-F5344CB8AC3E}">
        <p14:creationId xmlns:p14="http://schemas.microsoft.com/office/powerpoint/2010/main" val="27147759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422737172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Ls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dirty="0"/>
          </a:p>
        </p:txBody>
      </p:sp>
      <p:sp>
        <p:nvSpPr>
          <p:cNvPr id="7" name="Rectangle 6">
            <a:extLst>
              <a:ext uri="{FF2B5EF4-FFF2-40B4-BE49-F238E27FC236}">
                <a16:creationId xmlns:a16="http://schemas.microsoft.com/office/drawing/2014/main" id="{956B33FA-D9E7-CDD4-BF61-3E4E9BA6B11C}"/>
              </a:ext>
            </a:extLst>
          </p:cNvPr>
          <p:cNvSpPr/>
          <p:nvPr userDrawn="1"/>
        </p:nvSpPr>
        <p:spPr>
          <a:xfrm>
            <a:off x="0" y="0"/>
            <a:ext cx="12192000" cy="108336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49B"/>
              </a:solidFill>
            </a:endParaRPr>
          </a:p>
        </p:txBody>
      </p:sp>
    </p:spTree>
    <p:extLst>
      <p:ext uri="{BB962C8B-B14F-4D97-AF65-F5344CB8AC3E}">
        <p14:creationId xmlns:p14="http://schemas.microsoft.com/office/powerpoint/2010/main" val="176196023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Ls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dirty="0"/>
          </a:p>
        </p:txBody>
      </p:sp>
      <p:sp>
        <p:nvSpPr>
          <p:cNvPr id="7" name="Rectangle 6">
            <a:extLst>
              <a:ext uri="{FF2B5EF4-FFF2-40B4-BE49-F238E27FC236}">
                <a16:creationId xmlns:a16="http://schemas.microsoft.com/office/drawing/2014/main" id="{956B33FA-D9E7-CDD4-BF61-3E4E9BA6B11C}"/>
              </a:ext>
            </a:extLst>
          </p:cNvPr>
          <p:cNvSpPr/>
          <p:nvPr userDrawn="1"/>
        </p:nvSpPr>
        <p:spPr>
          <a:xfrm>
            <a:off x="0" y="0"/>
            <a:ext cx="12192000" cy="108336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49B"/>
              </a:solidFill>
            </a:endParaRPr>
          </a:p>
        </p:txBody>
      </p:sp>
    </p:spTree>
    <p:extLst>
      <p:ext uri="{BB962C8B-B14F-4D97-AF65-F5344CB8AC3E}">
        <p14:creationId xmlns:p14="http://schemas.microsoft.com/office/powerpoint/2010/main" val="2737472917"/>
      </p:ext>
    </p:extLst>
  </p:cSld>
  <p:clrMap bg1="lt1" tx1="dk1" bg2="lt2" tx2="dk2" accent1="accent1" accent2="accent2" accent3="accent3" accent4="accent4" accent5="accent5" accent6="accent6" hlink="hlink" folHlink="folHlink"/>
  <p:sldLayoutIdLst>
    <p:sldLayoutId id="2147483756" r:id="rId1"/>
    <p:sldLayoutId id="2147483699" r:id="rId2"/>
    <p:sldLayoutId id="2147483758" r:id="rId3"/>
    <p:sldLayoutId id="2147483759" r:id="rId4"/>
  </p:sldLayoutIdLs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dirty="0"/>
          </a:p>
        </p:txBody>
      </p:sp>
      <p:sp>
        <p:nvSpPr>
          <p:cNvPr id="7" name="Rectangle 6">
            <a:extLst>
              <a:ext uri="{FF2B5EF4-FFF2-40B4-BE49-F238E27FC236}">
                <a16:creationId xmlns:a16="http://schemas.microsoft.com/office/drawing/2014/main" id="{956B33FA-D9E7-CDD4-BF61-3E4E9BA6B11C}"/>
              </a:ext>
            </a:extLst>
          </p:cNvPr>
          <p:cNvSpPr/>
          <p:nvPr userDrawn="1"/>
        </p:nvSpPr>
        <p:spPr>
          <a:xfrm>
            <a:off x="0" y="0"/>
            <a:ext cx="12192000" cy="108336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49B"/>
              </a:solidFill>
            </a:endParaRPr>
          </a:p>
        </p:txBody>
      </p:sp>
      <p:sp>
        <p:nvSpPr>
          <p:cNvPr id="9" name="Title 1">
            <a:extLst>
              <a:ext uri="{FF2B5EF4-FFF2-40B4-BE49-F238E27FC236}">
                <a16:creationId xmlns:a16="http://schemas.microsoft.com/office/drawing/2014/main" id="{0159E244-CD93-9D63-8968-1C4BF75C616A}"/>
              </a:ext>
            </a:extLst>
          </p:cNvPr>
          <p:cNvSpPr txBox="1">
            <a:spLocks/>
          </p:cNvSpPr>
          <p:nvPr userDrawn="1"/>
        </p:nvSpPr>
        <p:spPr>
          <a:xfrm>
            <a:off x="725500" y="236482"/>
            <a:ext cx="8738540" cy="1499449"/>
          </a:xfrm>
          <a:prstGeom prst="rect">
            <a:avLst/>
          </a:prstGeom>
        </p:spPr>
        <p:txBody>
          <a:bodyPr/>
          <a:lstStyle>
            <a:lvl1pPr algn="l" defTabSz="914400" rtl="0" eaLnBrk="1" latinLnBrk="0" hangingPunct="1">
              <a:lnSpc>
                <a:spcPct val="90000"/>
              </a:lnSpc>
              <a:spcBef>
                <a:spcPct val="0"/>
              </a:spcBef>
              <a:buNone/>
              <a:defRPr sz="3600" b="0" i="0" kern="1200">
                <a:solidFill>
                  <a:srgbClr val="04549C"/>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37472917"/>
      </p:ext>
    </p:extLst>
  </p:cSld>
  <p:clrMap bg1="lt1" tx1="dk1" bg2="lt2" tx2="dk2" accent1="accent1" accent2="accent2" accent3="accent3" accent4="accent4" accent5="accent5" accent6="accent6" hlink="hlink" folHlink="folHlink"/>
  <p:sldLayoutIdLst>
    <p:sldLayoutId id="2147483762" r:id="rId1"/>
  </p:sldLayoutIdLs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04042403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421524-9CDE-5AC1-FDD1-CAB40E560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310F7C-54F6-9CBA-41B8-652F79417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8F7E6-C8FA-D2C4-37A7-5384343B67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568E18A6-0D32-ECD0-3881-AD4D451690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DF373E8-6EBD-2D7E-A4CD-8612524072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FDAC44-9386-314A-BC40-137DBD35B365}" type="slidenum">
              <a:rPr lang="en-US" smtClean="0"/>
              <a:t>‹#›</a:t>
            </a:fld>
            <a:endParaRPr lang="en-US"/>
          </a:p>
        </p:txBody>
      </p:sp>
      <p:pic>
        <p:nvPicPr>
          <p:cNvPr id="8" name="Picture 7" descr="A blue and white rectangular object&#10;&#10;Description automatically generated">
            <a:extLst>
              <a:ext uri="{FF2B5EF4-FFF2-40B4-BE49-F238E27FC236}">
                <a16:creationId xmlns:a16="http://schemas.microsoft.com/office/drawing/2014/main" id="{11995643-2A49-D5ED-D8A9-A3CD6EC2A27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183092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47864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9" r:id="rId11"/>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DF14E3-F83A-90E4-2A1C-078CA7E2C3D6}"/>
              </a:ext>
            </a:extLst>
          </p:cNvPr>
          <p:cNvSpPr/>
          <p:nvPr userDrawn="1"/>
        </p:nvSpPr>
        <p:spPr>
          <a:xfrm>
            <a:off x="0" y="0"/>
            <a:ext cx="12192000" cy="2723745"/>
          </a:xfrm>
          <a:prstGeom prst="rect">
            <a:avLst/>
          </a:prstGeom>
          <a:solidFill>
            <a:srgbClr val="006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92D050"/>
                </a:solidFill>
              </a:ln>
            </a:endParaRPr>
          </a:p>
        </p:txBody>
      </p:sp>
      <p:sp>
        <p:nvSpPr>
          <p:cNvPr id="2" name="Title Placeholder 1">
            <a:extLst>
              <a:ext uri="{FF2B5EF4-FFF2-40B4-BE49-F238E27FC236}">
                <a16:creationId xmlns:a16="http://schemas.microsoft.com/office/drawing/2014/main" id="{D2504371-6CF0-BCA2-B0CA-4114B28C7F0C}"/>
              </a:ext>
            </a:extLst>
          </p:cNvPr>
          <p:cNvSpPr>
            <a:spLocks noGrp="1"/>
          </p:cNvSpPr>
          <p:nvPr>
            <p:ph type="title"/>
          </p:nvPr>
        </p:nvSpPr>
        <p:spPr>
          <a:xfrm>
            <a:off x="1400784" y="1551435"/>
            <a:ext cx="9953016" cy="890373"/>
          </a:xfrm>
          <a:prstGeom prst="rect">
            <a:avLst/>
          </a:prstGeom>
        </p:spPr>
        <p:txBody>
          <a:bodyPr vert="horz" lIns="91440" tIns="45720" rIns="91440" bIns="45720" rtlCol="0" anchor="ctr">
            <a:normAutofit/>
          </a:bodyPr>
          <a:lstStyle/>
          <a:p>
            <a:r>
              <a:rPr lang="en-US" dirty="0"/>
              <a:t>Title Goes Here</a:t>
            </a:r>
          </a:p>
        </p:txBody>
      </p:sp>
      <p:sp>
        <p:nvSpPr>
          <p:cNvPr id="4" name="Date Placeholder 3">
            <a:extLst>
              <a:ext uri="{FF2B5EF4-FFF2-40B4-BE49-F238E27FC236}">
                <a16:creationId xmlns:a16="http://schemas.microsoft.com/office/drawing/2014/main" id="{1C826AC8-E683-0365-BFB1-DC44D5753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95CF3C-D4AC-0844-A331-7B7313F53D99}" type="datetimeFigureOut">
              <a:rPr lang="en-US" smtClean="0"/>
              <a:t>10/28/2025</a:t>
            </a:fld>
            <a:endParaRPr lang="en-US"/>
          </a:p>
        </p:txBody>
      </p:sp>
      <p:sp>
        <p:nvSpPr>
          <p:cNvPr id="5" name="Footer Placeholder 4">
            <a:extLst>
              <a:ext uri="{FF2B5EF4-FFF2-40B4-BE49-F238E27FC236}">
                <a16:creationId xmlns:a16="http://schemas.microsoft.com/office/drawing/2014/main" id="{D55110B9-CD8D-520E-1DD3-C2824159CC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427E24-08DC-3A01-78FC-C327B04367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A5C21F-1139-2141-A10B-16196BA89614}" type="slidenum">
              <a:rPr lang="en-US" smtClean="0"/>
              <a:t>‹#›</a:t>
            </a:fld>
            <a:endParaRPr lang="en-US"/>
          </a:p>
        </p:txBody>
      </p:sp>
      <p:sp>
        <p:nvSpPr>
          <p:cNvPr id="7" name="Полилиния 15">
            <a:extLst>
              <a:ext uri="{FF2B5EF4-FFF2-40B4-BE49-F238E27FC236}">
                <a16:creationId xmlns:a16="http://schemas.microsoft.com/office/drawing/2014/main" id="{8B362C51-EFD9-54EF-C516-FF9E6C1FD1E3}"/>
              </a:ext>
            </a:extLst>
          </p:cNvPr>
          <p:cNvSpPr/>
          <p:nvPr userDrawn="1"/>
        </p:nvSpPr>
        <p:spPr>
          <a:xfrm rot="10800000">
            <a:off x="632569" y="411891"/>
            <a:ext cx="11240749" cy="5866157"/>
          </a:xfrm>
          <a:custGeom>
            <a:avLst/>
            <a:gdLst>
              <a:gd name="connsiteX0" fmla="*/ 386350 w 16730455"/>
              <a:gd name="connsiteY0" fmla="*/ 386351 h 8731045"/>
              <a:gd name="connsiteX1" fmla="*/ 386350 w 16730455"/>
              <a:gd name="connsiteY1" fmla="*/ 8344695 h 8731045"/>
              <a:gd name="connsiteX2" fmla="*/ 16344107 w 16730455"/>
              <a:gd name="connsiteY2" fmla="*/ 8344695 h 8731045"/>
              <a:gd name="connsiteX3" fmla="*/ 16344107 w 16730455"/>
              <a:gd name="connsiteY3" fmla="*/ 386351 h 8731045"/>
              <a:gd name="connsiteX4" fmla="*/ 0 w 16730455"/>
              <a:gd name="connsiteY4" fmla="*/ 0 h 8731045"/>
              <a:gd name="connsiteX5" fmla="*/ 16730455 w 16730455"/>
              <a:gd name="connsiteY5" fmla="*/ 0 h 8731045"/>
              <a:gd name="connsiteX6" fmla="*/ 16730455 w 16730455"/>
              <a:gd name="connsiteY6" fmla="*/ 8731045 h 8731045"/>
              <a:gd name="connsiteX7" fmla="*/ 0 w 16730455"/>
              <a:gd name="connsiteY7" fmla="*/ 8731045 h 873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0455" h="8731045">
                <a:moveTo>
                  <a:pt x="386350" y="386351"/>
                </a:moveTo>
                <a:lnTo>
                  <a:pt x="386350" y="8344695"/>
                </a:lnTo>
                <a:lnTo>
                  <a:pt x="16344107" y="8344695"/>
                </a:lnTo>
                <a:lnTo>
                  <a:pt x="16344107" y="386351"/>
                </a:lnTo>
                <a:close/>
                <a:moveTo>
                  <a:pt x="0" y="0"/>
                </a:moveTo>
                <a:lnTo>
                  <a:pt x="16730455" y="0"/>
                </a:lnTo>
                <a:lnTo>
                  <a:pt x="16730455" y="8731045"/>
                </a:lnTo>
                <a:lnTo>
                  <a:pt x="0" y="8731045"/>
                </a:ln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2453729"/>
      </p:ext>
    </p:extLst>
  </p:cSld>
  <p:clrMap bg1="lt1" tx1="dk1" bg2="lt2" tx2="dk2" accent1="accent1" accent2="accent2" accent3="accent3" accent4="accent4" accent5="accent5" accent6="accent6" hlink="hlink" folHlink="folHlink"/>
  <p:sldLayoutIdLst>
    <p:sldLayoutId id="2147483801" r:id="rId1"/>
  </p:sldLayoutIdLst>
  <p:txStyles>
    <p:titleStyle>
      <a:lvl1pPr algn="ctr"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7A888D-7E90-6FAA-8FFD-2101115A49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8C5E06-FD1B-EDA4-E99A-77DC993CB0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17688-626D-AAEC-CBB6-99C6A5314E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1C48652-690D-3A42-8B63-5BB8A7086D97}" type="datetimeFigureOut">
              <a:rPr lang="en-US" smtClean="0"/>
              <a:t>10/28/2025</a:t>
            </a:fld>
            <a:endParaRPr lang="en-US"/>
          </a:p>
        </p:txBody>
      </p:sp>
      <p:sp>
        <p:nvSpPr>
          <p:cNvPr id="5" name="Footer Placeholder 4">
            <a:extLst>
              <a:ext uri="{FF2B5EF4-FFF2-40B4-BE49-F238E27FC236}">
                <a16:creationId xmlns:a16="http://schemas.microsoft.com/office/drawing/2014/main" id="{491843A2-FD3D-B130-102A-B60AF12287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127F1EE-E151-3BBA-0BFA-D1ADEE2390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65F7C4-77CE-9241-B48C-F73439822500}" type="slidenum">
              <a:rPr lang="en-US" smtClean="0"/>
              <a:t>‹#›</a:t>
            </a:fld>
            <a:endParaRPr lang="en-US"/>
          </a:p>
        </p:txBody>
      </p:sp>
      <p:sp>
        <p:nvSpPr>
          <p:cNvPr id="7" name="Rectangle 6">
            <a:extLst>
              <a:ext uri="{FF2B5EF4-FFF2-40B4-BE49-F238E27FC236}">
                <a16:creationId xmlns:a16="http://schemas.microsoft.com/office/drawing/2014/main" id="{A9086BE0-9457-C5B2-9301-0EE8C651DA77}"/>
              </a:ext>
            </a:extLst>
          </p:cNvPr>
          <p:cNvSpPr/>
          <p:nvPr userDrawn="1"/>
        </p:nvSpPr>
        <p:spPr>
          <a:xfrm>
            <a:off x="0" y="0"/>
            <a:ext cx="12192000" cy="68580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90265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7A888D-7E90-6FAA-8FFD-2101115A49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8C5E06-FD1B-EDA4-E99A-77DC993CB0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17688-626D-AAEC-CBB6-99C6A5314E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1C48652-690D-3A42-8B63-5BB8A7086D97}" type="datetimeFigureOut">
              <a:rPr lang="en-US" smtClean="0"/>
              <a:t>10/28/2025</a:t>
            </a:fld>
            <a:endParaRPr lang="en-US"/>
          </a:p>
        </p:txBody>
      </p:sp>
      <p:sp>
        <p:nvSpPr>
          <p:cNvPr id="5" name="Footer Placeholder 4">
            <a:extLst>
              <a:ext uri="{FF2B5EF4-FFF2-40B4-BE49-F238E27FC236}">
                <a16:creationId xmlns:a16="http://schemas.microsoft.com/office/drawing/2014/main" id="{491843A2-FD3D-B130-102A-B60AF12287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pic>
        <p:nvPicPr>
          <p:cNvPr id="11" name="Picture 10" descr="A blue and green diamond with a blue background&#10;&#10;AI-generated content may be incorrect.">
            <a:extLst>
              <a:ext uri="{FF2B5EF4-FFF2-40B4-BE49-F238E27FC236}">
                <a16:creationId xmlns:a16="http://schemas.microsoft.com/office/drawing/2014/main" id="{B6000E22-5946-0E7F-DAF0-60305DF4DAB2}"/>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12192000" cy="6864626"/>
          </a:xfrm>
          <a:prstGeom prst="rect">
            <a:avLst/>
          </a:prstGeom>
        </p:spPr>
      </p:pic>
      <p:sp>
        <p:nvSpPr>
          <p:cNvPr id="6" name="Slide Number Placeholder 5">
            <a:extLst>
              <a:ext uri="{FF2B5EF4-FFF2-40B4-BE49-F238E27FC236}">
                <a16:creationId xmlns:a16="http://schemas.microsoft.com/office/drawing/2014/main" id="{5127F1EE-E151-3BBA-0BFA-D1ADEE2390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65F7C4-77CE-9241-B48C-F73439822500}" type="slidenum">
              <a:rPr lang="en-US" smtClean="0"/>
              <a:t>‹#›</a:t>
            </a:fld>
            <a:endParaRPr lang="en-US"/>
          </a:p>
        </p:txBody>
      </p:sp>
    </p:spTree>
    <p:extLst>
      <p:ext uri="{BB962C8B-B14F-4D97-AF65-F5344CB8AC3E}">
        <p14:creationId xmlns:p14="http://schemas.microsoft.com/office/powerpoint/2010/main" val="148310699"/>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30.emf"/><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3.xml"/><Relationship Id="rId1" Type="http://schemas.openxmlformats.org/officeDocument/2006/relationships/tags" Target="../tags/tag2.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5.xml"/><Relationship Id="rId1" Type="http://schemas.openxmlformats.org/officeDocument/2006/relationships/tags" Target="../tags/tag3.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4.xml"/><Relationship Id="rId1" Type="http://schemas.openxmlformats.org/officeDocument/2006/relationships/tags" Target="../tags/tag4.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3.xml"/><Relationship Id="rId4" Type="http://schemas.openxmlformats.org/officeDocument/2006/relationships/hyperlink" Target="https://www.epa.gov/egrid/data-explorer"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5.xml"/><Relationship Id="rId1" Type="http://schemas.openxmlformats.org/officeDocument/2006/relationships/tags" Target="../tags/tag5.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5.xml"/><Relationship Id="rId1" Type="http://schemas.openxmlformats.org/officeDocument/2006/relationships/tags" Target="../tags/tag6.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jpe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48.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84.xml"/><Relationship Id="rId4" Type="http://schemas.openxmlformats.org/officeDocument/2006/relationships/image" Target="../media/image54.emf"/></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5.xml"/><Relationship Id="rId1" Type="http://schemas.openxmlformats.org/officeDocument/2006/relationships/tags" Target="../tags/tag8.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4.xml"/><Relationship Id="rId1" Type="http://schemas.openxmlformats.org/officeDocument/2006/relationships/tags" Target="../tags/tag9.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4.xml"/><Relationship Id="rId1" Type="http://schemas.openxmlformats.org/officeDocument/2006/relationships/tags" Target="../tags/tag10.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2.xml"/><Relationship Id="rId7" Type="http://schemas.openxmlformats.org/officeDocument/2006/relationships/image" Target="../media/image65.jpeg"/><Relationship Id="rId2" Type="http://schemas.openxmlformats.org/officeDocument/2006/relationships/slideLayout" Target="../slideLayouts/slideLayout34.xml"/><Relationship Id="rId1" Type="http://schemas.openxmlformats.org/officeDocument/2006/relationships/tags" Target="../tags/tag11.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 Id="rId9"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4.xml"/><Relationship Id="rId1" Type="http://schemas.openxmlformats.org/officeDocument/2006/relationships/tags" Target="../tags/tag12.xm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5.xml"/><Relationship Id="rId1" Type="http://schemas.openxmlformats.org/officeDocument/2006/relationships/tags" Target="../tags/tag13.xml"/><Relationship Id="rId4" Type="http://schemas.openxmlformats.org/officeDocument/2006/relationships/image" Target="../media/image70.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5.xml"/><Relationship Id="rId1" Type="http://schemas.openxmlformats.org/officeDocument/2006/relationships/tags" Target="../tags/tag14.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4.xml"/><Relationship Id="rId1" Type="http://schemas.openxmlformats.org/officeDocument/2006/relationships/tags" Target="../tags/tag15.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73.xml"/><Relationship Id="rId6" Type="http://schemas.microsoft.com/office/2007/relationships/hdphoto" Target="../media/hdphoto7.wdp"/><Relationship Id="rId5" Type="http://schemas.openxmlformats.org/officeDocument/2006/relationships/image" Target="../media/image74.png"/><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77.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34.e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3.xml"/><Relationship Id="rId1" Type="http://schemas.openxmlformats.org/officeDocument/2006/relationships/tags" Target="../tags/tag16.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3.xml"/><Relationship Id="rId1" Type="http://schemas.openxmlformats.org/officeDocument/2006/relationships/tags" Target="../tags/tag17.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5.xml"/><Relationship Id="rId1" Type="http://schemas.openxmlformats.org/officeDocument/2006/relationships/tags" Target="../tags/tag18.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34.xml"/><Relationship Id="rId4" Type="http://schemas.microsoft.com/office/2007/relationships/hdphoto" Target="../media/hdphoto10.wdp"/></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95.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5.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34.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50.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50.xml"/><Relationship Id="rId5" Type="http://schemas.openxmlformats.org/officeDocument/2006/relationships/image" Target="../media/image98.jpeg"/><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6.xml"/><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7" Type="http://schemas.microsoft.com/office/2007/relationships/hdphoto" Target="../media/hdphoto11.wdp"/><Relationship Id="rId2" Type="http://schemas.openxmlformats.org/officeDocument/2006/relationships/notesSlide" Target="../notesSlides/notesSlide57.xml"/><Relationship Id="rId1" Type="http://schemas.openxmlformats.org/officeDocument/2006/relationships/slideLayout" Target="../slideLayouts/slideLayout16.xml"/><Relationship Id="rId6" Type="http://schemas.openxmlformats.org/officeDocument/2006/relationships/image" Target="../media/image101.png"/><Relationship Id="rId5" Type="http://schemas.openxmlformats.org/officeDocument/2006/relationships/image" Target="../media/image30.emf"/><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84.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3.xml"/><Relationship Id="rId1" Type="http://schemas.openxmlformats.org/officeDocument/2006/relationships/tags" Target="../tags/tag1.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rgbClr val="0B7EC2"/>
            </a:gs>
            <a:gs pos="70000">
              <a:srgbClr val="064F91">
                <a:alpha val="94000"/>
              </a:srgbClr>
            </a:gs>
            <a:gs pos="81000">
              <a:srgbClr val="0B7EC2">
                <a:alpha val="98000"/>
              </a:srgbClr>
            </a:gs>
            <a:gs pos="59000">
              <a:srgbClr val="002060">
                <a:alpha val="86000"/>
              </a:srgbClr>
            </a:gs>
            <a:gs pos="0">
              <a:srgbClr val="4599CA">
                <a:alpha val="77000"/>
              </a:srgbClr>
            </a:gs>
          </a:gsLst>
          <a:lin ang="0" scaled="1"/>
          <a:tileRect/>
        </a:gradFill>
        <a:effectLst/>
      </p:bgPr>
    </p:bg>
    <p:spTree>
      <p:nvGrpSpPr>
        <p:cNvPr id="1" name=""/>
        <p:cNvGrpSpPr/>
        <p:nvPr/>
      </p:nvGrpSpPr>
      <p:grpSpPr>
        <a:xfrm>
          <a:off x="0" y="0"/>
          <a:ext cx="0" cy="0"/>
          <a:chOff x="0" y="0"/>
          <a:chExt cx="0" cy="0"/>
        </a:xfrm>
      </p:grpSpPr>
      <p:pic>
        <p:nvPicPr>
          <p:cNvPr id="13" name="Picture 12" descr="A person touching a screen with icons&#10;&#10;Description automatically generated">
            <a:extLst>
              <a:ext uri="{FF2B5EF4-FFF2-40B4-BE49-F238E27FC236}">
                <a16:creationId xmlns:a16="http://schemas.microsoft.com/office/drawing/2014/main" id="{FFC0A1EC-937E-2498-B0C4-8480299EB7AD}"/>
              </a:ext>
            </a:extLst>
          </p:cNvPr>
          <p:cNvPicPr>
            <a:picLocks noChangeAspect="1"/>
          </p:cNvPicPr>
          <p:nvPr/>
        </p:nvPicPr>
        <p:blipFill rotWithShape="1">
          <a:blip r:embed="rId3" cstate="screen">
            <a:alphaModFix amt="17000"/>
            <a:extLst>
              <a:ext uri="{28A0092B-C50C-407E-A947-70E740481C1C}">
                <a14:useLocalDpi xmlns:a14="http://schemas.microsoft.com/office/drawing/2010/main"/>
              </a:ext>
            </a:extLst>
          </a:blip>
          <a:srcRect/>
          <a:stretch/>
        </p:blipFill>
        <p:spPr>
          <a:xfrm>
            <a:off x="79991" y="1057255"/>
            <a:ext cx="12192000" cy="5800745"/>
          </a:xfrm>
          <a:prstGeom prst="rect">
            <a:avLst/>
          </a:prstGeom>
        </p:spPr>
      </p:pic>
      <p:sp>
        <p:nvSpPr>
          <p:cNvPr id="2" name="TextBox 1">
            <a:extLst>
              <a:ext uri="{FF2B5EF4-FFF2-40B4-BE49-F238E27FC236}">
                <a16:creationId xmlns:a16="http://schemas.microsoft.com/office/drawing/2014/main" id="{88075A93-3EA8-0924-202A-BF27CBB8CCB4}"/>
              </a:ext>
            </a:extLst>
          </p:cNvPr>
          <p:cNvSpPr txBox="1"/>
          <p:nvPr/>
        </p:nvSpPr>
        <p:spPr>
          <a:xfrm>
            <a:off x="1573380" y="3429000"/>
            <a:ext cx="6590863" cy="2246769"/>
          </a:xfrm>
          <a:prstGeom prst="rect">
            <a:avLst/>
          </a:prstGeom>
          <a:noFill/>
        </p:spPr>
        <p:txBody>
          <a:bodyPr wrap="square">
            <a:spAutoFit/>
          </a:bodyPr>
          <a:lstStyle/>
          <a:p>
            <a:pPr>
              <a:lnSpc>
                <a:spcPts val="6000"/>
              </a:lnSpc>
            </a:pPr>
            <a:r>
              <a:rPr kumimoji="0" lang="en-US" sz="5400" b="1" u="none" strike="noStrike" kern="1200" cap="none" normalizeH="0" baseline="0" noProof="0" dirty="0">
                <a:ln>
                  <a:noFill/>
                </a:ln>
                <a:solidFill>
                  <a:schemeClr val="bg1"/>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Beneficial Electrification’s Role </a:t>
            </a:r>
          </a:p>
          <a:p>
            <a:r>
              <a:rPr kumimoji="0" lang="en-US" sz="4000" u="none" strike="noStrike" kern="1200" cap="none" normalizeH="0" baseline="0" noProof="0" dirty="0">
                <a:ln>
                  <a:noFill/>
                </a:ln>
                <a:solidFill>
                  <a:srgbClr val="94C83E"/>
                </a:solidFill>
                <a:effectLst>
                  <a:outerShdw blurRad="38100" dist="38100" dir="2700000" algn="tl">
                    <a:srgbClr val="000000">
                      <a:alpha val="43137"/>
                    </a:srgbClr>
                  </a:outerShdw>
                </a:effectLst>
                <a:uLnTx/>
                <a:uFillTx/>
                <a:latin typeface="Roboto Medium" pitchFamily="2" charset="0"/>
                <a:ea typeface="Roboto Medium" pitchFamily="2" charset="0"/>
                <a:cs typeface="Roboto Condensed" panose="02000000000000000000" pitchFamily="2" charset="0"/>
              </a:rPr>
              <a:t>in Building Decarbonization</a:t>
            </a:r>
            <a:endParaRPr lang="en-US" sz="4000" dirty="0">
              <a:solidFill>
                <a:srgbClr val="94C83E"/>
              </a:solidFill>
              <a:effectLst>
                <a:outerShdw blurRad="38100" dist="38100" dir="2700000" algn="tl">
                  <a:srgbClr val="000000">
                    <a:alpha val="43137"/>
                  </a:srgbClr>
                </a:outerShdw>
              </a:effectLst>
              <a:latin typeface="Roboto Medium" pitchFamily="2" charset="0"/>
              <a:ea typeface="Roboto Medium" pitchFamily="2" charset="0"/>
            </a:endParaRPr>
          </a:p>
        </p:txBody>
      </p:sp>
      <p:sp>
        <p:nvSpPr>
          <p:cNvPr id="12" name="TextBox 11">
            <a:extLst>
              <a:ext uri="{FF2B5EF4-FFF2-40B4-BE49-F238E27FC236}">
                <a16:creationId xmlns:a16="http://schemas.microsoft.com/office/drawing/2014/main" id="{6D0BE278-0ADD-DB72-936F-1074D79FC34D}"/>
              </a:ext>
            </a:extLst>
          </p:cNvPr>
          <p:cNvSpPr txBox="1"/>
          <p:nvPr/>
        </p:nvSpPr>
        <p:spPr>
          <a:xfrm>
            <a:off x="509409" y="143873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black and white sign&#10;&#10;Description automatically generated with low confidence">
            <a:extLst>
              <a:ext uri="{FF2B5EF4-FFF2-40B4-BE49-F238E27FC236}">
                <a16:creationId xmlns:a16="http://schemas.microsoft.com/office/drawing/2014/main" id="{18A1B32D-90A6-8314-F591-1BFC937423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4140" y="1412371"/>
            <a:ext cx="1758480" cy="1295513"/>
          </a:xfrm>
          <a:prstGeom prst="rect">
            <a:avLst/>
          </a:prstGeom>
        </p:spPr>
      </p:pic>
      <p:pic>
        <p:nvPicPr>
          <p:cNvPr id="7" name="Picture 6">
            <a:extLst>
              <a:ext uri="{FF2B5EF4-FFF2-40B4-BE49-F238E27FC236}">
                <a16:creationId xmlns:a16="http://schemas.microsoft.com/office/drawing/2014/main" id="{B7796A8E-0374-C0EF-4C0D-6D1A81172460}"/>
              </a:ext>
            </a:extLst>
          </p:cNvPr>
          <p:cNvPicPr>
            <a:picLocks noChangeAspect="1"/>
          </p:cNvPicPr>
          <p:nvPr/>
        </p:nvPicPr>
        <p:blipFill>
          <a:blip r:embed="rId5"/>
          <a:stretch>
            <a:fillRect/>
          </a:stretch>
        </p:blipFill>
        <p:spPr>
          <a:xfrm>
            <a:off x="2627684" y="1388539"/>
            <a:ext cx="1135025" cy="1319345"/>
          </a:xfrm>
          <a:prstGeom prst="rect">
            <a:avLst/>
          </a:prstGeom>
        </p:spPr>
      </p:pic>
      <p:sp>
        <p:nvSpPr>
          <p:cNvPr id="8" name="TextBox 7">
            <a:extLst>
              <a:ext uri="{FF2B5EF4-FFF2-40B4-BE49-F238E27FC236}">
                <a16:creationId xmlns:a16="http://schemas.microsoft.com/office/drawing/2014/main" id="{E8D7D678-F5DF-BDEB-4CBA-054303C31F22}"/>
              </a:ext>
            </a:extLst>
          </p:cNvPr>
          <p:cNvSpPr txBox="1"/>
          <p:nvPr/>
        </p:nvSpPr>
        <p:spPr>
          <a:xfrm>
            <a:off x="3937773" y="1808070"/>
            <a:ext cx="618425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Center of Excellence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Building Decarbonization (CEBD)</a:t>
            </a:r>
          </a:p>
        </p:txBody>
      </p:sp>
    </p:spTree>
    <p:extLst>
      <p:ext uri="{BB962C8B-B14F-4D97-AF65-F5344CB8AC3E}">
        <p14:creationId xmlns:p14="http://schemas.microsoft.com/office/powerpoint/2010/main" val="5894159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aph of a graph showing the power of energy&#10;&#10;Description automatically generated with medium confidence">
            <a:extLst>
              <a:ext uri="{FF2B5EF4-FFF2-40B4-BE49-F238E27FC236}">
                <a16:creationId xmlns:a16="http://schemas.microsoft.com/office/drawing/2014/main" id="{DC98AF3A-1C08-46F7-E162-B10268B2C3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8749" y="1106425"/>
            <a:ext cx="10178075" cy="5274135"/>
          </a:xfrm>
          <a:prstGeom prst="rect">
            <a:avLst/>
          </a:prstGeom>
        </p:spPr>
      </p:pic>
      <p:sp>
        <p:nvSpPr>
          <p:cNvPr id="2" name="Title 1"/>
          <p:cNvSpPr>
            <a:spLocks noGrp="1"/>
          </p:cNvSpPr>
          <p:nvPr>
            <p:ph type="ctrTitle"/>
          </p:nvPr>
        </p:nvSpPr>
        <p:spPr>
          <a:xfrm>
            <a:off x="1138500" y="213834"/>
            <a:ext cx="9144000" cy="931026"/>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prstClr val="black">
                    <a:lumMod val="65000"/>
                    <a:lumOff val="35000"/>
                  </a:prstClr>
                </a:solidFill>
                <a:latin typeface="Roboto Condensed" panose="02000000000000000000" pitchFamily="2" charset="0"/>
                <a:cs typeface="Roboto Condensed" panose="02000000000000000000" pitchFamily="2" charset="0"/>
              </a:rPr>
              <a:t>Electricity generation from </a:t>
            </a:r>
            <a:r>
              <a:rPr lang="en-US" b="1" dirty="0">
                <a:solidFill>
                  <a:srgbClr val="00529B"/>
                </a:solidFill>
                <a:latin typeface="Roboto Condensed" panose="02000000000000000000" pitchFamily="2" charset="0"/>
                <a:cs typeface="Roboto Condensed" panose="02000000000000000000" pitchFamily="2" charset="0"/>
              </a:rPr>
              <a:t>coal</a:t>
            </a:r>
            <a:r>
              <a:rPr lang="en-US" b="1" dirty="0">
                <a:solidFill>
                  <a:prstClr val="black">
                    <a:lumMod val="65000"/>
                    <a:lumOff val="35000"/>
                  </a:prstClr>
                </a:solidFill>
                <a:latin typeface="Roboto Condensed" panose="02000000000000000000" pitchFamily="2" charset="0"/>
                <a:cs typeface="Roboto Condensed" panose="02000000000000000000" pitchFamily="2" charset="0"/>
              </a:rPr>
              <a:t>, 2000 to 2022</a:t>
            </a:r>
            <a:br>
              <a:rPr lang="en-US" b="1" dirty="0">
                <a:solidFill>
                  <a:prstClr val="black">
                    <a:lumMod val="65000"/>
                    <a:lumOff val="35000"/>
                  </a:prstClr>
                </a:solidFill>
                <a:latin typeface="Roboto Condensed" panose="02000000000000000000" pitchFamily="2" charset="0"/>
                <a:cs typeface="Roboto Condensed" panose="02000000000000000000" pitchFamily="2" charset="0"/>
              </a:rPr>
            </a:br>
            <a:endParaRPr lang="en-US" sz="1600"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TextBox 2">
            <a:extLst>
              <a:ext uri="{FF2B5EF4-FFF2-40B4-BE49-F238E27FC236}">
                <a16:creationId xmlns:a16="http://schemas.microsoft.com/office/drawing/2014/main" id="{8A826487-E672-CF35-666D-A0CD72811C68}"/>
              </a:ext>
            </a:extLst>
          </p:cNvPr>
          <p:cNvSpPr txBox="1"/>
          <p:nvPr/>
        </p:nvSpPr>
        <p:spPr>
          <a:xfrm>
            <a:off x="1468749" y="6472615"/>
            <a:ext cx="10025501"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Source: Ember - Ember - Yearly Electricity Data (2023); Ember - European Electricity Review (2022); Energy Institute - Statistical Review of World Energy (2023), OurWorldInData.org/energy</a:t>
            </a:r>
          </a:p>
        </p:txBody>
      </p:sp>
      <p:sp>
        <p:nvSpPr>
          <p:cNvPr id="5" name="TextBox 4">
            <a:extLst>
              <a:ext uri="{FF2B5EF4-FFF2-40B4-BE49-F238E27FC236}">
                <a16:creationId xmlns:a16="http://schemas.microsoft.com/office/drawing/2014/main" id="{D5966044-A905-3A34-A14B-C8E9FB11966E}"/>
              </a:ext>
            </a:extLst>
          </p:cNvPr>
          <p:cNvSpPr txBox="1"/>
          <p:nvPr/>
        </p:nvSpPr>
        <p:spPr>
          <a:xfrm>
            <a:off x="1572737" y="823654"/>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Measured in terawatt-hours</a:t>
            </a:r>
          </a:p>
        </p:txBody>
      </p:sp>
    </p:spTree>
    <p:custDataLst>
      <p:tags r:id="rId1"/>
    </p:custDataLst>
    <p:extLst>
      <p:ext uri="{BB962C8B-B14F-4D97-AF65-F5344CB8AC3E}">
        <p14:creationId xmlns:p14="http://schemas.microsoft.com/office/powerpoint/2010/main" val="2980758917"/>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graph of graphing of electricity&#10;&#10;Description automatically generated with medium confidence">
            <a:extLst>
              <a:ext uri="{FF2B5EF4-FFF2-40B4-BE49-F238E27FC236}">
                <a16:creationId xmlns:a16="http://schemas.microsoft.com/office/drawing/2014/main" id="{72E8864B-1698-CF9C-E821-B04240A561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6958" y="1410516"/>
            <a:ext cx="8973881" cy="4812732"/>
          </a:xfrm>
          <a:prstGeom prst="rect">
            <a:avLst/>
          </a:prstGeom>
        </p:spPr>
      </p:pic>
      <p:sp>
        <p:nvSpPr>
          <p:cNvPr id="2" name="Title 1"/>
          <p:cNvSpPr>
            <a:spLocks noGrp="1"/>
          </p:cNvSpPr>
          <p:nvPr>
            <p:ph type="title"/>
          </p:nvPr>
        </p:nvSpPr>
        <p:spPr>
          <a:xfrm>
            <a:off x="509286" y="349961"/>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srgbClr val="00529B"/>
                </a:solidFill>
              </a:rPr>
              <a:t>Carbon intensity </a:t>
            </a:r>
            <a:r>
              <a:rPr lang="en-US" b="1" dirty="0">
                <a:solidFill>
                  <a:prstClr val="black">
                    <a:lumMod val="65000"/>
                    <a:lumOff val="35000"/>
                  </a:prstClr>
                </a:solidFill>
              </a:rPr>
              <a:t>of electricity, 2000 to 2022</a:t>
            </a:r>
            <a:br>
              <a:rPr lang="en-US" b="1" dirty="0">
                <a:solidFill>
                  <a:prstClr val="black">
                    <a:lumMod val="65000"/>
                    <a:lumOff val="35000"/>
                  </a:prstClr>
                </a:solidFill>
              </a:rPr>
            </a:br>
            <a:r>
              <a:rPr lang="en-US" sz="1600" dirty="0">
                <a:solidFill>
                  <a:prstClr val="black">
                    <a:lumMod val="65000"/>
                    <a:lumOff val="35000"/>
                  </a:prstClr>
                </a:solidFill>
              </a:rPr>
              <a:t>Carbon intensity is measured in grams of carbon dioxide-equivalents emitted per kilowatt-hour of electricity</a:t>
            </a:r>
          </a:p>
        </p:txBody>
      </p:sp>
      <p:grpSp>
        <p:nvGrpSpPr>
          <p:cNvPr id="15" name="Group 14">
            <a:extLst>
              <a:ext uri="{FF2B5EF4-FFF2-40B4-BE49-F238E27FC236}">
                <a16:creationId xmlns:a16="http://schemas.microsoft.com/office/drawing/2014/main" id="{ABE42151-52DF-350E-0E75-5D823737447A}"/>
              </a:ext>
            </a:extLst>
          </p:cNvPr>
          <p:cNvGrpSpPr/>
          <p:nvPr/>
        </p:nvGrpSpPr>
        <p:grpSpPr>
          <a:xfrm>
            <a:off x="7852414" y="4119446"/>
            <a:ext cx="3712476" cy="2545903"/>
            <a:chOff x="7147420" y="4101510"/>
            <a:chExt cx="3712476" cy="2545903"/>
          </a:xfrm>
        </p:grpSpPr>
        <p:cxnSp>
          <p:nvCxnSpPr>
            <p:cNvPr id="6" name="Straight Connector 5">
              <a:extLst>
                <a:ext uri="{FF2B5EF4-FFF2-40B4-BE49-F238E27FC236}">
                  <a16:creationId xmlns:a16="http://schemas.microsoft.com/office/drawing/2014/main" id="{B5CF9D01-86B2-4CE5-84EC-6FEF912B2C32}"/>
                </a:ext>
              </a:extLst>
            </p:cNvPr>
            <p:cNvCxnSpPr/>
            <p:nvPr/>
          </p:nvCxnSpPr>
          <p:spPr>
            <a:xfrm>
              <a:off x="7147420" y="5924466"/>
              <a:ext cx="348982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FB15DC8-1D78-85E9-8555-F5E5BC7340CC}"/>
                </a:ext>
              </a:extLst>
            </p:cNvPr>
            <p:cNvSpPr/>
            <p:nvPr/>
          </p:nvSpPr>
          <p:spPr>
            <a:xfrm>
              <a:off x="8901044" y="4496374"/>
              <a:ext cx="704675" cy="14280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A73A3E4-83DB-07D9-CF99-CBED5C294979}"/>
                </a:ext>
              </a:extLst>
            </p:cNvPr>
            <p:cNvSpPr txBox="1"/>
            <p:nvPr/>
          </p:nvSpPr>
          <p:spPr>
            <a:xfrm>
              <a:off x="8766709" y="4101510"/>
              <a:ext cx="973343"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50000"/>
                      <a:lumOff val="50000"/>
                    </a:prstClr>
                  </a:solidFill>
                  <a:effectLst/>
                  <a:uLnTx/>
                  <a:uFillTx/>
                  <a:latin typeface="Roboto" pitchFamily="2" charset="0"/>
                  <a:ea typeface="Roboto" pitchFamily="2" charset="0"/>
                  <a:cs typeface="Roboto Light" panose="02000000000000000000" pitchFamily="2" charset="0"/>
                </a:rPr>
                <a:t>226 gCO</a:t>
              </a:r>
              <a:r>
                <a:rPr kumimoji="0" lang="en-US" sz="1300" b="0" i="0" u="none" strike="noStrike" kern="1200" cap="none" spc="0" normalizeH="0" baseline="-25000" noProof="0" dirty="0">
                  <a:ln>
                    <a:noFill/>
                  </a:ln>
                  <a:solidFill>
                    <a:prstClr val="black">
                      <a:lumMod val="50000"/>
                      <a:lumOff val="50000"/>
                    </a:prstClr>
                  </a:solidFill>
                  <a:effectLst/>
                  <a:uLnTx/>
                  <a:uFillTx/>
                  <a:latin typeface="Roboto" pitchFamily="2" charset="0"/>
                  <a:ea typeface="Roboto" pitchFamily="2" charset="0"/>
                  <a:cs typeface="Roboto Light" panose="02000000000000000000" pitchFamily="2" charset="0"/>
                </a:rPr>
                <a:t>2</a:t>
              </a:r>
              <a:r>
                <a:rPr kumimoji="0" lang="en-US" sz="1300" b="0" i="0" u="none" strike="noStrike" kern="1200" cap="none" spc="0" normalizeH="0" baseline="0" noProof="0" dirty="0">
                  <a:ln>
                    <a:noFill/>
                  </a:ln>
                  <a:solidFill>
                    <a:prstClr val="black">
                      <a:lumMod val="50000"/>
                      <a:lumOff val="50000"/>
                    </a:prstClr>
                  </a:solidFill>
                  <a:effectLst/>
                  <a:uLnTx/>
                  <a:uFillTx/>
                  <a:latin typeface="Roboto" pitchFamily="2" charset="0"/>
                  <a:ea typeface="Roboto" pitchFamily="2" charset="0"/>
                  <a:cs typeface="Roboto Light" panose="02000000000000000000" pitchFamily="2" charset="0"/>
                </a:rPr>
                <a:t>e</a:t>
              </a:r>
            </a:p>
          </p:txBody>
        </p:sp>
        <p:sp>
          <p:nvSpPr>
            <p:cNvPr id="9" name="TextBox 8">
              <a:extLst>
                <a:ext uri="{FF2B5EF4-FFF2-40B4-BE49-F238E27FC236}">
                  <a16:creationId xmlns:a16="http://schemas.microsoft.com/office/drawing/2014/main" id="{EDF636AB-BE8B-EB11-CBD8-479FC0E943FF}"/>
                </a:ext>
              </a:extLst>
            </p:cNvPr>
            <p:cNvSpPr txBox="1"/>
            <p:nvPr/>
          </p:nvSpPr>
          <p:spPr>
            <a:xfrm rot="16200000">
              <a:off x="8797073" y="4909416"/>
              <a:ext cx="925253" cy="480131"/>
            </a:xfrm>
            <a:prstGeom prst="rect">
              <a:avLst/>
            </a:prstGeom>
            <a:noFill/>
          </p:spPr>
          <p:txBody>
            <a:bodyPr wrap="non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oboto" pitchFamily="2" charset="0"/>
                  <a:ea typeface="Roboto" pitchFamily="2" charset="0"/>
                  <a:cs typeface="Roboto Light" panose="02000000000000000000" pitchFamily="2" charset="0"/>
                </a:rPr>
                <a:t>NG boiler</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oboto" pitchFamily="2" charset="0"/>
                  <a:ea typeface="Roboto" pitchFamily="2" charset="0"/>
                  <a:cs typeface="Roboto Light" panose="02000000000000000000" pitchFamily="2" charset="0"/>
                </a:rPr>
                <a:t>80% eff</a:t>
              </a:r>
            </a:p>
          </p:txBody>
        </p:sp>
        <p:sp>
          <p:nvSpPr>
            <p:cNvPr id="11" name="TextBox 10">
              <a:extLst>
                <a:ext uri="{FF2B5EF4-FFF2-40B4-BE49-F238E27FC236}">
                  <a16:creationId xmlns:a16="http://schemas.microsoft.com/office/drawing/2014/main" id="{F5E381E2-B9AF-FBDB-F98A-D9D7B3E33207}"/>
                </a:ext>
              </a:extLst>
            </p:cNvPr>
            <p:cNvSpPr txBox="1"/>
            <p:nvPr/>
          </p:nvSpPr>
          <p:spPr>
            <a:xfrm>
              <a:off x="8876998" y="6247303"/>
              <a:ext cx="198289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Roboto Light" panose="02000000000000000000" pitchFamily="2" charset="0"/>
                  <a:ea typeface="Roboto Light" panose="02000000000000000000" pitchFamily="2" charset="0"/>
                  <a:cs typeface="Roboto Light" panose="02000000000000000000" pitchFamily="2" charset="0"/>
                </a:rPr>
                <a:t>Source: EPA Emission Factors for Greenhouse Gas Inventories</a:t>
              </a:r>
            </a:p>
          </p:txBody>
        </p:sp>
      </p:grpSp>
      <p:grpSp>
        <p:nvGrpSpPr>
          <p:cNvPr id="16" name="Group 15">
            <a:extLst>
              <a:ext uri="{FF2B5EF4-FFF2-40B4-BE49-F238E27FC236}">
                <a16:creationId xmlns:a16="http://schemas.microsoft.com/office/drawing/2014/main" id="{B4F28028-3D98-246B-348D-53C28BD95DBB}"/>
              </a:ext>
            </a:extLst>
          </p:cNvPr>
          <p:cNvGrpSpPr/>
          <p:nvPr/>
        </p:nvGrpSpPr>
        <p:grpSpPr>
          <a:xfrm>
            <a:off x="10518441" y="3977466"/>
            <a:ext cx="973343" cy="1967203"/>
            <a:chOff x="9813447" y="3957262"/>
            <a:chExt cx="973343" cy="1967203"/>
          </a:xfrm>
        </p:grpSpPr>
        <p:sp>
          <p:nvSpPr>
            <p:cNvPr id="5" name="Rectangle 4">
              <a:extLst>
                <a:ext uri="{FF2B5EF4-FFF2-40B4-BE49-F238E27FC236}">
                  <a16:creationId xmlns:a16="http://schemas.microsoft.com/office/drawing/2014/main" id="{4C0F0CB3-09AF-97DC-7B27-8617DD943E24}"/>
                </a:ext>
              </a:extLst>
            </p:cNvPr>
            <p:cNvSpPr/>
            <p:nvPr/>
          </p:nvSpPr>
          <p:spPr>
            <a:xfrm>
              <a:off x="9922790" y="4312622"/>
              <a:ext cx="704675" cy="161184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D9EF177-4E62-A9C7-D4A3-BCB1222F3E43}"/>
                </a:ext>
              </a:extLst>
            </p:cNvPr>
            <p:cNvSpPr txBox="1"/>
            <p:nvPr/>
          </p:nvSpPr>
          <p:spPr>
            <a:xfrm>
              <a:off x="9813447" y="3957262"/>
              <a:ext cx="973343"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50000"/>
                      <a:lumOff val="50000"/>
                    </a:prstClr>
                  </a:solidFill>
                  <a:effectLst/>
                  <a:uLnTx/>
                  <a:uFillTx/>
                  <a:latin typeface="Roboto" pitchFamily="2" charset="0"/>
                  <a:ea typeface="Roboto" pitchFamily="2" charset="0"/>
                  <a:cs typeface="Roboto Light" panose="02000000000000000000" pitchFamily="2" charset="0"/>
                </a:rPr>
                <a:t>259 gCO</a:t>
              </a:r>
              <a:r>
                <a:rPr kumimoji="0" lang="en-US" sz="1300" b="0" i="0" u="none" strike="noStrike" kern="1200" cap="none" spc="0" normalizeH="0" baseline="-25000" noProof="0" dirty="0">
                  <a:ln>
                    <a:noFill/>
                  </a:ln>
                  <a:solidFill>
                    <a:prstClr val="black">
                      <a:lumMod val="50000"/>
                      <a:lumOff val="50000"/>
                    </a:prstClr>
                  </a:solidFill>
                  <a:effectLst/>
                  <a:uLnTx/>
                  <a:uFillTx/>
                  <a:latin typeface="Roboto" pitchFamily="2" charset="0"/>
                  <a:ea typeface="Roboto" pitchFamily="2" charset="0"/>
                  <a:cs typeface="Roboto Light" panose="02000000000000000000" pitchFamily="2" charset="0"/>
                </a:rPr>
                <a:t>2</a:t>
              </a:r>
              <a:r>
                <a:rPr kumimoji="0" lang="en-US" sz="1300" b="0" i="0" u="none" strike="noStrike" kern="1200" cap="none" spc="0" normalizeH="0" baseline="0" noProof="0" dirty="0">
                  <a:ln>
                    <a:noFill/>
                  </a:ln>
                  <a:solidFill>
                    <a:prstClr val="black">
                      <a:lumMod val="50000"/>
                      <a:lumOff val="50000"/>
                    </a:prstClr>
                  </a:solidFill>
                  <a:effectLst/>
                  <a:uLnTx/>
                  <a:uFillTx/>
                  <a:latin typeface="Roboto" pitchFamily="2" charset="0"/>
                  <a:ea typeface="Roboto" pitchFamily="2" charset="0"/>
                  <a:cs typeface="Roboto Light" panose="02000000000000000000" pitchFamily="2" charset="0"/>
                </a:rPr>
                <a:t>e</a:t>
              </a:r>
            </a:p>
          </p:txBody>
        </p:sp>
        <p:sp>
          <p:nvSpPr>
            <p:cNvPr id="12" name="TextBox 11">
              <a:extLst>
                <a:ext uri="{FF2B5EF4-FFF2-40B4-BE49-F238E27FC236}">
                  <a16:creationId xmlns:a16="http://schemas.microsoft.com/office/drawing/2014/main" id="{8387EF51-5BB8-AB64-75A0-86B4DCB43917}"/>
                </a:ext>
              </a:extLst>
            </p:cNvPr>
            <p:cNvSpPr txBox="1"/>
            <p:nvPr/>
          </p:nvSpPr>
          <p:spPr>
            <a:xfrm rot="16200000">
              <a:off x="9818819" y="4909416"/>
              <a:ext cx="925253" cy="480131"/>
            </a:xfrm>
            <a:prstGeom prst="rect">
              <a:avLst/>
            </a:prstGeom>
            <a:noFill/>
          </p:spPr>
          <p:txBody>
            <a:bodyPr wrap="non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oboto" pitchFamily="2" charset="0"/>
                  <a:ea typeface="Roboto" pitchFamily="2" charset="0"/>
                  <a:cs typeface="Roboto Light" panose="02000000000000000000" pitchFamily="2" charset="0"/>
                </a:rPr>
                <a:t>NG boiler</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oboto" pitchFamily="2" charset="0"/>
                  <a:ea typeface="Roboto" pitchFamily="2" charset="0"/>
                  <a:cs typeface="Roboto Light" panose="02000000000000000000" pitchFamily="2" charset="0"/>
                </a:rPr>
                <a:t>70% eff</a:t>
              </a:r>
            </a:p>
          </p:txBody>
        </p:sp>
      </p:grpSp>
      <p:sp>
        <p:nvSpPr>
          <p:cNvPr id="14" name="TextBox 13">
            <a:extLst>
              <a:ext uri="{FF2B5EF4-FFF2-40B4-BE49-F238E27FC236}">
                <a16:creationId xmlns:a16="http://schemas.microsoft.com/office/drawing/2014/main" id="{256D8D8E-972F-112B-36B4-4ADD55CA31F0}"/>
              </a:ext>
            </a:extLst>
          </p:cNvPr>
          <p:cNvSpPr txBox="1"/>
          <p:nvPr/>
        </p:nvSpPr>
        <p:spPr>
          <a:xfrm>
            <a:off x="509286" y="6348671"/>
            <a:ext cx="878477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Source: Ember - Yearly Electricity Data (2023); Ember - European Electricity Review (2022); Energy Institute - Statistical Review of World Energy (2023)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mn-ea"/>
                <a:cs typeface="Arial" panose="020B0604020202020204" pitchFamily="34" charset="0"/>
              </a:rPr>
              <a:t>OurWorldInData.org</a:t>
            </a: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/energy</a:t>
            </a:r>
          </a:p>
        </p:txBody>
      </p:sp>
    </p:spTree>
    <p:custDataLst>
      <p:tags r:id="rId1"/>
    </p:custDataLst>
    <p:extLst>
      <p:ext uri="{BB962C8B-B14F-4D97-AF65-F5344CB8AC3E}">
        <p14:creationId xmlns:p14="http://schemas.microsoft.com/office/powerpoint/2010/main" val="28799988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8ABF4-279A-C2A7-9E58-871845D4F9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87201-C3DA-11F9-E0DA-034C8719D13F}"/>
              </a:ext>
            </a:extLst>
          </p:cNvPr>
          <p:cNvSpPr>
            <a:spLocks noGrp="1"/>
          </p:cNvSpPr>
          <p:nvPr>
            <p:ph type="title" idx="4294967295"/>
          </p:nvPr>
        </p:nvSpPr>
        <p:spPr>
          <a:xfrm>
            <a:off x="191068" y="498028"/>
            <a:ext cx="11682484" cy="926021"/>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3600" b="1" dirty="0">
                <a:solidFill>
                  <a:schemeClr val="tx2">
                    <a:lumMod val="90000"/>
                    <a:lumOff val="10000"/>
                  </a:schemeClr>
                </a:solidFill>
                <a:latin typeface="Roboto Condensed" panose="02000000000000000000" pitchFamily="2" charset="0"/>
                <a:ea typeface="Roboto Condensed" panose="02000000000000000000" pitchFamily="2" charset="0"/>
                <a:cs typeface="Roboto Condensed" panose="02000000000000000000" pitchFamily="2" charset="0"/>
              </a:rPr>
              <a:t>Carbon intensity </a:t>
            </a:r>
            <a:r>
              <a:rPr lang="en-US" sz="36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of electricity, 2000 to 2022</a:t>
            </a:r>
            <a:br>
              <a:rPr lang="en-US" sz="36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br>
            <a:r>
              <a:rPr lang="en-US" sz="20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Carbon intensity is measured in grams of carbon dioxide-equivalents emitted per kilowatt-hour of electricity</a:t>
            </a:r>
          </a:p>
        </p:txBody>
      </p:sp>
      <p:sp>
        <p:nvSpPr>
          <p:cNvPr id="14" name="TextBox 13">
            <a:extLst>
              <a:ext uri="{FF2B5EF4-FFF2-40B4-BE49-F238E27FC236}">
                <a16:creationId xmlns:a16="http://schemas.microsoft.com/office/drawing/2014/main" id="{20429CEA-167F-3612-AAF8-AA6F1BEECCA9}"/>
              </a:ext>
            </a:extLst>
          </p:cNvPr>
          <p:cNvSpPr txBox="1"/>
          <p:nvPr/>
        </p:nvSpPr>
        <p:spPr>
          <a:xfrm>
            <a:off x="877775" y="6166013"/>
            <a:ext cx="890767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Source: Ember - Yearly Electricity Data (2023); Ember - European Electricity Review (2022); Energy Institute - Statistical Review of World Energy (2023)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mn-ea"/>
                <a:cs typeface="Arial" panose="020B0604020202020204" pitchFamily="34" charset="0"/>
              </a:rPr>
              <a:t>OurWorldInData.org</a:t>
            </a: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/energy</a:t>
            </a:r>
          </a:p>
        </p:txBody>
      </p:sp>
      <p:cxnSp>
        <p:nvCxnSpPr>
          <p:cNvPr id="33" name="Straight Connector 32">
            <a:extLst>
              <a:ext uri="{FF2B5EF4-FFF2-40B4-BE49-F238E27FC236}">
                <a16:creationId xmlns:a16="http://schemas.microsoft.com/office/drawing/2014/main" id="{E38CE8CE-AFC4-4312-6C98-F70C7A923F72}"/>
              </a:ext>
            </a:extLst>
          </p:cNvPr>
          <p:cNvCxnSpPr/>
          <p:nvPr/>
        </p:nvCxnSpPr>
        <p:spPr>
          <a:xfrm>
            <a:off x="5477479" y="2920516"/>
            <a:ext cx="5691504" cy="0"/>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4529AD6-9163-E0DA-D48D-82E1DC564E89}"/>
              </a:ext>
            </a:extLst>
          </p:cNvPr>
          <p:cNvCxnSpPr/>
          <p:nvPr/>
        </p:nvCxnSpPr>
        <p:spPr>
          <a:xfrm>
            <a:off x="5477479" y="3358387"/>
            <a:ext cx="5691504" cy="0"/>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A409BB2-9968-A2C5-6191-F930E23713F1}"/>
              </a:ext>
            </a:extLst>
          </p:cNvPr>
          <p:cNvCxnSpPr/>
          <p:nvPr/>
        </p:nvCxnSpPr>
        <p:spPr>
          <a:xfrm>
            <a:off x="5477479" y="3796258"/>
            <a:ext cx="5691504" cy="0"/>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7869711-8D3C-76BA-F861-73AB6F9B1DA7}"/>
              </a:ext>
            </a:extLst>
          </p:cNvPr>
          <p:cNvCxnSpPr/>
          <p:nvPr/>
        </p:nvCxnSpPr>
        <p:spPr>
          <a:xfrm>
            <a:off x="5477479" y="4229669"/>
            <a:ext cx="5691504" cy="0"/>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B04A7E4-5F94-631D-E26B-F41507BE5A48}"/>
              </a:ext>
            </a:extLst>
          </p:cNvPr>
          <p:cNvCxnSpPr/>
          <p:nvPr/>
        </p:nvCxnSpPr>
        <p:spPr>
          <a:xfrm>
            <a:off x="5477479" y="4667540"/>
            <a:ext cx="5691504" cy="0"/>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1E8A14-8371-FD78-FF4E-2953E2CB47EA}"/>
              </a:ext>
            </a:extLst>
          </p:cNvPr>
          <p:cNvCxnSpPr/>
          <p:nvPr/>
        </p:nvCxnSpPr>
        <p:spPr>
          <a:xfrm>
            <a:off x="5477479" y="5096491"/>
            <a:ext cx="5691504" cy="0"/>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2D6F2B7-10FD-23CA-1F6C-401199883CDC}"/>
              </a:ext>
            </a:extLst>
          </p:cNvPr>
          <p:cNvSpPr txBox="1"/>
          <p:nvPr/>
        </p:nvSpPr>
        <p:spPr>
          <a:xfrm>
            <a:off x="10833991" y="5510442"/>
            <a:ext cx="428322" cy="223138"/>
          </a:xfrm>
          <a:prstGeom prst="rect">
            <a:avLst/>
          </a:prstGeom>
          <a:noFill/>
        </p:spPr>
        <p:txBody>
          <a:bodyPr wrap="none" rtlCol="0">
            <a:spAutoFit/>
          </a:bodyPr>
          <a:lstStyle/>
          <a:p>
            <a:r>
              <a:rPr lang="en-US" sz="850" dirty="0">
                <a:solidFill>
                  <a:schemeClr val="tx1">
                    <a:lumMod val="50000"/>
                    <a:lumOff val="50000"/>
                  </a:schemeClr>
                </a:solidFill>
                <a:latin typeface="Arial" panose="020B0604020202020204" pitchFamily="34" charset="0"/>
                <a:cs typeface="Arial" panose="020B0604020202020204" pitchFamily="34" charset="0"/>
              </a:rPr>
              <a:t>2050</a:t>
            </a:r>
          </a:p>
        </p:txBody>
      </p:sp>
      <p:grpSp>
        <p:nvGrpSpPr>
          <p:cNvPr id="6" name="Group 5">
            <a:extLst>
              <a:ext uri="{FF2B5EF4-FFF2-40B4-BE49-F238E27FC236}">
                <a16:creationId xmlns:a16="http://schemas.microsoft.com/office/drawing/2014/main" id="{6D7D96DC-A159-8E29-A8C7-F5C1D90347F0}"/>
              </a:ext>
            </a:extLst>
          </p:cNvPr>
          <p:cNvGrpSpPr/>
          <p:nvPr/>
        </p:nvGrpSpPr>
        <p:grpSpPr>
          <a:xfrm>
            <a:off x="356957" y="1674854"/>
            <a:ext cx="11350402" cy="4053290"/>
            <a:chOff x="356957" y="1674854"/>
            <a:chExt cx="11350402" cy="4053290"/>
          </a:xfrm>
        </p:grpSpPr>
        <p:grpSp>
          <p:nvGrpSpPr>
            <p:cNvPr id="19" name="Group 18">
              <a:extLst>
                <a:ext uri="{FF2B5EF4-FFF2-40B4-BE49-F238E27FC236}">
                  <a16:creationId xmlns:a16="http://schemas.microsoft.com/office/drawing/2014/main" id="{818112BE-4B7D-3600-FE38-6D40056DB1B7}"/>
                </a:ext>
              </a:extLst>
            </p:cNvPr>
            <p:cNvGrpSpPr/>
            <p:nvPr/>
          </p:nvGrpSpPr>
          <p:grpSpPr>
            <a:xfrm>
              <a:off x="356957" y="2448512"/>
              <a:ext cx="10819912" cy="3279632"/>
              <a:chOff x="356958" y="3567952"/>
              <a:chExt cx="8760148" cy="2655295"/>
            </a:xfrm>
          </p:grpSpPr>
          <p:pic>
            <p:nvPicPr>
              <p:cNvPr id="13" name="Picture 12" descr="A graph of graphing of electricity&#10;&#10;Description automatically generated with medium confidence">
                <a:extLst>
                  <a:ext uri="{FF2B5EF4-FFF2-40B4-BE49-F238E27FC236}">
                    <a16:creationId xmlns:a16="http://schemas.microsoft.com/office/drawing/2014/main" id="{45B04687-4390-815F-D946-7BCC43A315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6958" y="3567952"/>
                <a:ext cx="4951097" cy="2655295"/>
              </a:xfrm>
              <a:prstGeom prst="rect">
                <a:avLst/>
              </a:prstGeom>
            </p:spPr>
          </p:pic>
          <p:cxnSp>
            <p:nvCxnSpPr>
              <p:cNvPr id="4" name="Straight Connector 3">
                <a:extLst>
                  <a:ext uri="{FF2B5EF4-FFF2-40B4-BE49-F238E27FC236}">
                    <a16:creationId xmlns:a16="http://schemas.microsoft.com/office/drawing/2014/main" id="{B698DBB6-B4D0-09F7-DAA5-2BAA9BAE7F8F}"/>
                  </a:ext>
                </a:extLst>
              </p:cNvPr>
              <p:cNvCxnSpPr>
                <a:cxnSpLocks/>
              </p:cNvCxnSpPr>
              <p:nvPr/>
            </p:nvCxnSpPr>
            <p:spPr>
              <a:xfrm>
                <a:off x="4159623" y="6065007"/>
                <a:ext cx="495748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id="{9E8D3146-1B77-325E-588B-CCC165ECD7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17814" y="2843251"/>
              <a:ext cx="489545" cy="2812658"/>
            </a:xfrm>
            <a:prstGeom prst="rect">
              <a:avLst/>
            </a:prstGeom>
          </p:spPr>
        </p:pic>
        <p:sp>
          <p:nvSpPr>
            <p:cNvPr id="41" name="Rectangle 40">
              <a:extLst>
                <a:ext uri="{FF2B5EF4-FFF2-40B4-BE49-F238E27FC236}">
                  <a16:creationId xmlns:a16="http://schemas.microsoft.com/office/drawing/2014/main" id="{038DC040-778A-7C64-A0FA-4893F053B214}"/>
                </a:ext>
              </a:extLst>
            </p:cNvPr>
            <p:cNvSpPr/>
            <p:nvPr/>
          </p:nvSpPr>
          <p:spPr>
            <a:xfrm>
              <a:off x="5463386" y="1674854"/>
              <a:ext cx="5705598" cy="3849236"/>
            </a:xfrm>
            <a:prstGeom prst="rect">
              <a:avLst/>
            </a:prstGeom>
            <a:solidFill>
              <a:srgbClr val="FFFF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BA0B288-5603-2E34-C2A5-F9A85A2180D5}"/>
                </a:ext>
              </a:extLst>
            </p:cNvPr>
            <p:cNvCxnSpPr>
              <a:cxnSpLocks/>
            </p:cNvCxnSpPr>
            <p:nvPr/>
          </p:nvCxnSpPr>
          <p:spPr>
            <a:xfrm>
              <a:off x="3817158" y="3506750"/>
              <a:ext cx="7359712" cy="1927201"/>
            </a:xfrm>
            <a:prstGeom prst="line">
              <a:avLst/>
            </a:prstGeom>
            <a:ln w="12700">
              <a:solidFill>
                <a:srgbClr val="14295B"/>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AD5B856-D5C2-189B-1E9A-75D313EEA7CE}"/>
                </a:ext>
              </a:extLst>
            </p:cNvPr>
            <p:cNvCxnSpPr>
              <a:cxnSpLocks/>
            </p:cNvCxnSpPr>
            <p:nvPr/>
          </p:nvCxnSpPr>
          <p:spPr>
            <a:xfrm>
              <a:off x="3223512" y="2642953"/>
              <a:ext cx="7953358" cy="2017340"/>
            </a:xfrm>
            <a:prstGeom prst="line">
              <a:avLst/>
            </a:prstGeom>
            <a:ln w="12700">
              <a:solidFill>
                <a:srgbClr val="2F8364"/>
              </a:solidFill>
              <a:prstDash val="sysDash"/>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751F5638-A036-D363-6CD0-9098F4F25953}"/>
              </a:ext>
            </a:extLst>
          </p:cNvPr>
          <p:cNvSpPr txBox="1"/>
          <p:nvPr/>
        </p:nvSpPr>
        <p:spPr>
          <a:xfrm>
            <a:off x="6569552" y="1674854"/>
            <a:ext cx="3493265" cy="954107"/>
          </a:xfrm>
          <a:prstGeom prst="rect">
            <a:avLst/>
          </a:prstGeom>
          <a:noFill/>
        </p:spPr>
        <p:txBody>
          <a:bodyPr wrap="none" rtlCol="0">
            <a:spAutoFit/>
          </a:bodyPr>
          <a:lstStyle/>
          <a:p>
            <a:pPr algn="ctr"/>
            <a:r>
              <a:rPr lang="en-US" sz="2800" dirty="0">
                <a:solidFill>
                  <a:schemeClr val="tx2">
                    <a:lumMod val="90000"/>
                    <a:lumOff val="10000"/>
                  </a:schemeClr>
                </a:solidFill>
                <a:latin typeface="Roboto Medium" pitchFamily="2" charset="0"/>
                <a:ea typeface="Roboto Medium" pitchFamily="2" charset="0"/>
                <a:cs typeface="Roboto Condensed" panose="02000000000000000000" pitchFamily="2" charset="0"/>
              </a:rPr>
              <a:t>What will happen</a:t>
            </a:r>
          </a:p>
          <a:p>
            <a:pPr algn="ctr"/>
            <a:r>
              <a:rPr lang="en-US" sz="2800" dirty="0">
                <a:solidFill>
                  <a:schemeClr val="tx2">
                    <a:lumMod val="90000"/>
                    <a:lumOff val="10000"/>
                  </a:schemeClr>
                </a:solidFill>
                <a:latin typeface="Roboto Medium" pitchFamily="2" charset="0"/>
                <a:ea typeface="Roboto Medium" pitchFamily="2" charset="0"/>
                <a:cs typeface="Roboto Condensed" panose="02000000000000000000" pitchFamily="2" charset="0"/>
              </a:rPr>
              <a:t>in the next 25 years?</a:t>
            </a:r>
          </a:p>
        </p:txBody>
      </p:sp>
    </p:spTree>
    <p:custDataLst>
      <p:tags r:id="rId1"/>
    </p:custDataLst>
    <p:extLst>
      <p:ext uri="{BB962C8B-B14F-4D97-AF65-F5344CB8AC3E}">
        <p14:creationId xmlns:p14="http://schemas.microsoft.com/office/powerpoint/2010/main" val="897974360"/>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D2EB00-737C-1C93-A09D-C4D6B730B23F}"/>
              </a:ext>
            </a:extLst>
          </p:cNvPr>
          <p:cNvGrpSpPr/>
          <p:nvPr/>
        </p:nvGrpSpPr>
        <p:grpSpPr>
          <a:xfrm>
            <a:off x="918626" y="1414269"/>
            <a:ext cx="8839395" cy="4678951"/>
            <a:chOff x="149902" y="1415962"/>
            <a:chExt cx="8393586" cy="4442971"/>
          </a:xfrm>
        </p:grpSpPr>
        <p:pic>
          <p:nvPicPr>
            <p:cNvPr id="12" name="Picture 11" descr="A map of the united states with blue and white stripes&#10;&#10;Description automatically generated">
              <a:extLst>
                <a:ext uri="{FF2B5EF4-FFF2-40B4-BE49-F238E27FC236}">
                  <a16:creationId xmlns:a16="http://schemas.microsoft.com/office/drawing/2014/main" id="{52BBA9A0-D069-0E6B-BA86-FE03AE26BC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9902" y="1415962"/>
              <a:ext cx="8393586" cy="4442971"/>
            </a:xfrm>
            <a:prstGeom prst="rect">
              <a:avLst/>
            </a:prstGeom>
          </p:spPr>
        </p:pic>
        <p:sp>
          <p:nvSpPr>
            <p:cNvPr id="13" name="Rectangle 12">
              <a:extLst>
                <a:ext uri="{FF2B5EF4-FFF2-40B4-BE49-F238E27FC236}">
                  <a16:creationId xmlns:a16="http://schemas.microsoft.com/office/drawing/2014/main" id="{F21E79F4-EE9D-11B2-4F6D-390C6F178A15}"/>
                </a:ext>
              </a:extLst>
            </p:cNvPr>
            <p:cNvSpPr/>
            <p:nvPr/>
          </p:nvSpPr>
          <p:spPr>
            <a:xfrm>
              <a:off x="198021" y="4617155"/>
              <a:ext cx="4156809" cy="1241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AAFC88C-1DAC-5E46-AFD0-4E02D5954E7E}"/>
              </a:ext>
            </a:extLst>
          </p:cNvPr>
          <p:cNvSpPr txBox="1"/>
          <p:nvPr/>
        </p:nvSpPr>
        <p:spPr>
          <a:xfrm>
            <a:off x="9299602" y="4421993"/>
            <a:ext cx="2457830" cy="1671227"/>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B0F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2022 U.S.</a:t>
            </a:r>
          </a:p>
          <a:p>
            <a:pPr marL="0" marR="0" lvl="0" indent="0" algn="ctr" defTabSz="457200" rtl="0" eaLnBrk="1" fontAlgn="auto" latinLnBrk="0" hangingPunct="1">
              <a:lnSpc>
                <a:spcPct val="80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average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9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828 lbsCO</a:t>
            </a:r>
            <a:r>
              <a:rPr kumimoji="0" lang="en-US" sz="2000" b="0" i="0" u="none" strike="noStrike" kern="1200" cap="none" spc="0" normalizeH="0" baseline="-25000" noProof="0" dirty="0">
                <a:ln>
                  <a:noFill/>
                </a:ln>
                <a:solidFill>
                  <a:prstClr val="white">
                    <a:lumMod val="9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000" b="0" i="0" u="none" strike="noStrike" kern="1200" cap="none" spc="0" normalizeH="0" baseline="0" noProof="0" dirty="0">
                <a:ln>
                  <a:noFill/>
                </a:ln>
                <a:solidFill>
                  <a:prstClr val="white">
                    <a:lumMod val="9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e/MWh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9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376 gCO</a:t>
            </a:r>
            <a:r>
              <a:rPr kumimoji="0" lang="en-US" sz="2000" b="0" i="0" u="none" strike="noStrike" kern="1200" cap="none" spc="0" normalizeH="0" baseline="-25000" noProof="0" dirty="0">
                <a:ln>
                  <a:noFill/>
                </a:ln>
                <a:solidFill>
                  <a:prstClr val="white">
                    <a:lumMod val="9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000" b="0" i="0" u="none" strike="noStrike" kern="1200" cap="none" spc="0" normalizeH="0" baseline="0" noProof="0" dirty="0">
                <a:ln>
                  <a:noFill/>
                </a:ln>
                <a:solidFill>
                  <a:prstClr val="white">
                    <a:lumMod val="9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e/kWh</a:t>
            </a:r>
          </a:p>
        </p:txBody>
      </p:sp>
      <p:sp>
        <p:nvSpPr>
          <p:cNvPr id="9" name="TextBox 8">
            <a:extLst>
              <a:ext uri="{FF2B5EF4-FFF2-40B4-BE49-F238E27FC236}">
                <a16:creationId xmlns:a16="http://schemas.microsoft.com/office/drawing/2014/main" id="{CDA3EBFD-F32B-F74D-BC03-C7F6A25EC5B1}"/>
              </a:ext>
            </a:extLst>
          </p:cNvPr>
          <p:cNvSpPr txBox="1"/>
          <p:nvPr/>
        </p:nvSpPr>
        <p:spPr>
          <a:xfrm>
            <a:off x="1072140" y="6215629"/>
            <a:ext cx="363753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Roboto" panose="02000000000000000000" pitchFamily="2" charset="0"/>
              </a:rPr>
              <a:t>Source: EPA </a:t>
            </a:r>
            <a:r>
              <a:rPr kumimoji="0" lang="en-US" sz="1000" b="0" i="0" u="none" strike="noStrike" kern="1200" cap="none" spc="0" normalizeH="0" baseline="0" noProof="0" dirty="0" err="1">
                <a:ln>
                  <a:noFill/>
                </a:ln>
                <a:solidFill>
                  <a:prstClr val="black">
                    <a:lumMod val="50000"/>
                    <a:lumOff val="50000"/>
                  </a:prstClr>
                </a:solidFill>
                <a:effectLst/>
                <a:uLnTx/>
                <a:uFillTx/>
                <a:latin typeface="Roboto" panose="02000000000000000000" pitchFamily="2" charset="0"/>
                <a:ea typeface="Roboto" panose="02000000000000000000" pitchFamily="2" charset="0"/>
                <a:cs typeface="Roboto" panose="02000000000000000000" pitchFamily="2" charset="0"/>
              </a:rPr>
              <a:t>eGRID</a:t>
            </a:r>
            <a:r>
              <a:rPr kumimoji="0" lang="en-US" sz="1000" b="0" i="0"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1000" b="0" i="0"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Roboto" panose="02000000000000000000" pitchFamily="2" charset="0"/>
                <a:hlinkClick r:id="rId4">
                  <a:extLst>
                    <a:ext uri="{A12FA001-AC4F-418D-AE19-62706E023703}">
                      <ahyp:hlinkClr xmlns:ahyp="http://schemas.microsoft.com/office/drawing/2018/hyperlinkcolor" val="tx"/>
                    </a:ext>
                  </a:extLst>
                </a:hlinkClick>
              </a:rPr>
              <a:t>https://www.epa.gov/egrid/data-explorer</a:t>
            </a:r>
            <a:endParaRPr kumimoji="0" lang="en-US" sz="1000" b="0" i="0"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 name="Title 1">
            <a:extLst>
              <a:ext uri="{FF2B5EF4-FFF2-40B4-BE49-F238E27FC236}">
                <a16:creationId xmlns:a16="http://schemas.microsoft.com/office/drawing/2014/main" id="{5BFD27CA-C1F9-0A43-8DC8-94FAA2500A88}"/>
              </a:ext>
            </a:extLst>
          </p:cNvPr>
          <p:cNvSpPr txBox="1">
            <a:spLocks/>
          </p:cNvSpPr>
          <p:nvPr/>
        </p:nvSpPr>
        <p:spPr>
          <a:xfrm>
            <a:off x="969301" y="242261"/>
            <a:ext cx="11248538" cy="644525"/>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lang="en-US" sz="2475" b="1" i="0" kern="1200" smtClean="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kumimoji="0" lang="en-US" sz="3600" b="1"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U.S. </a:t>
            </a:r>
            <a:r>
              <a:rPr kumimoji="0" lang="en-US" sz="3600" b="1" i="0" u="none" strike="noStrike" kern="1200" cap="none" spc="0" normalizeH="0" baseline="0" noProof="0" dirty="0">
                <a:ln>
                  <a:noFill/>
                </a:ln>
                <a:solidFill>
                  <a:srgbClr val="00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electricity CO</a:t>
            </a:r>
            <a:r>
              <a:rPr kumimoji="0" lang="en-US" sz="3600" b="1" i="0" u="none" strike="noStrike" kern="1200" cap="none" spc="0" normalizeH="0" baseline="-25000" noProof="0" dirty="0">
                <a:ln>
                  <a:noFill/>
                </a:ln>
                <a:solidFill>
                  <a:srgbClr val="00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3600" b="1" i="0" u="none" strike="noStrike" kern="1200" cap="none" spc="0" normalizeH="0" baseline="0" noProof="0" dirty="0">
                <a:ln>
                  <a:noFill/>
                </a:ln>
                <a:solidFill>
                  <a:srgbClr val="00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 output emission rate</a:t>
            </a:r>
          </a:p>
          <a:p>
            <a:pPr marL="0" marR="0" lvl="0" indent="0" algn="l" defTabSz="914400" rtl="0" eaLnBrk="1" fontAlgn="auto" latinLnBrk="0" hangingPunct="1">
              <a:lnSpc>
                <a:spcPct val="90000"/>
              </a:lnSpc>
              <a:spcBef>
                <a:spcPct val="0"/>
              </a:spcBef>
              <a:spcAft>
                <a:spcPts val="0"/>
              </a:spcAft>
              <a:buClrTx/>
              <a:buSzTx/>
              <a:buFontTx/>
              <a:buNone/>
              <a:tabLst/>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kumimoji="0" lang="en-US" sz="2400" b="1"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by </a:t>
            </a:r>
            <a:r>
              <a:rPr kumimoji="0" lang="en-US" sz="2400" b="1" i="0" u="none" strike="noStrike" kern="1200" cap="none" spc="0" normalizeH="0" baseline="0" noProof="0" dirty="0" err="1">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eGRID</a:t>
            </a:r>
            <a:r>
              <a:rPr kumimoji="0" lang="en-US" sz="2400" b="1"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subregion, 2022</a:t>
            </a:r>
          </a:p>
        </p:txBody>
      </p:sp>
      <p:sp>
        <p:nvSpPr>
          <p:cNvPr id="3" name="TextBox 2">
            <a:extLst>
              <a:ext uri="{FF2B5EF4-FFF2-40B4-BE49-F238E27FC236}">
                <a16:creationId xmlns:a16="http://schemas.microsoft.com/office/drawing/2014/main" id="{DC210FDF-1835-2C9C-E436-3F785440E1CF}"/>
              </a:ext>
            </a:extLst>
          </p:cNvPr>
          <p:cNvSpPr txBox="1"/>
          <p:nvPr/>
        </p:nvSpPr>
        <p:spPr>
          <a:xfrm>
            <a:off x="948073" y="4785487"/>
            <a:ext cx="436843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0	    287              383            440              544               </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g/kWh</a:t>
            </a:r>
          </a:p>
        </p:txBody>
      </p:sp>
    </p:spTree>
    <p:extLst>
      <p:ext uri="{BB962C8B-B14F-4D97-AF65-F5344CB8AC3E}">
        <p14:creationId xmlns:p14="http://schemas.microsoft.com/office/powerpoint/2010/main" val="1093081411"/>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A06E0-F07B-E035-CD97-3DA23F6C9A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D149F-BA3D-891E-8ACD-92C35E2E94AC}"/>
              </a:ext>
            </a:extLst>
          </p:cNvPr>
          <p:cNvSpPr>
            <a:spLocks noGrp="1"/>
          </p:cNvSpPr>
          <p:nvPr>
            <p:ph type="title"/>
          </p:nvPr>
        </p:nvSpPr>
        <p:spPr>
          <a:xfrm>
            <a:off x="521398" y="347775"/>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srgbClr val="2B529B"/>
                </a:solidFill>
                <a:latin typeface="Roboto Condensed" panose="02000000000000000000" pitchFamily="2" charset="0"/>
                <a:cs typeface="Roboto Condensed" panose="02000000000000000000" pitchFamily="2" charset="0"/>
              </a:rPr>
              <a:t>California</a:t>
            </a:r>
            <a:r>
              <a:rPr lang="en-US" b="1" dirty="0">
                <a:solidFill>
                  <a:prstClr val="black">
                    <a:lumMod val="65000"/>
                    <a:lumOff val="35000"/>
                  </a:prstClr>
                </a:solidFill>
                <a:latin typeface="Roboto Condensed" panose="02000000000000000000" pitchFamily="2" charset="0"/>
                <a:cs typeface="Roboto Condensed" panose="02000000000000000000" pitchFamily="2" charset="0"/>
              </a:rPr>
              <a:t> Power Mix, 2009 to 2022</a:t>
            </a:r>
            <a:endParaRPr lang="en-US" sz="1600"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TextBox 2">
            <a:extLst>
              <a:ext uri="{FF2B5EF4-FFF2-40B4-BE49-F238E27FC236}">
                <a16:creationId xmlns:a16="http://schemas.microsoft.com/office/drawing/2014/main" id="{0740B90D-D9E7-224E-C3ED-0F41887BF166}"/>
              </a:ext>
            </a:extLst>
          </p:cNvPr>
          <p:cNvSpPr txBox="1"/>
          <p:nvPr/>
        </p:nvSpPr>
        <p:spPr>
          <a:xfrm>
            <a:off x="697750" y="6342124"/>
            <a:ext cx="8438529"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Source: https://</a:t>
            </a:r>
            <a:r>
              <a:rPr kumimoji="0" lang="en-US" sz="1100" b="0" i="0" u="none" strike="noStrike" kern="1200" cap="none" spc="0" normalizeH="0" baseline="0" noProof="0" dirty="0" err="1">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www.energy.ca.gov</a:t>
            </a:r>
            <a:r>
              <a:rPr kumimoji="0" lang="en-US" sz="1100" b="0" i="0" u="none" strike="noStrike" kern="1200" cap="none" spc="0" normalizeH="0" baseline="0" noProof="0" dirty="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/sites/default/files/2023-10/California_Electrical_Energy_Generation_2001-Current_ADA%20%28for%20web%29.xlsx</a:t>
            </a:r>
          </a:p>
        </p:txBody>
      </p:sp>
      <p:pic>
        <p:nvPicPr>
          <p:cNvPr id="5" name="Picture 4" descr="A graph of different colored lines&#10;&#10;Description automatically generated">
            <a:extLst>
              <a:ext uri="{FF2B5EF4-FFF2-40B4-BE49-F238E27FC236}">
                <a16:creationId xmlns:a16="http://schemas.microsoft.com/office/drawing/2014/main" id="{AC3D0DDF-11D6-8488-5AB7-61F060BEFF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882" t="8207" r="6792" b="5051"/>
          <a:stretch/>
        </p:blipFill>
        <p:spPr>
          <a:xfrm>
            <a:off x="5189675" y="1138495"/>
            <a:ext cx="6709637" cy="5056451"/>
          </a:xfrm>
          <a:prstGeom prst="rect">
            <a:avLst/>
          </a:prstGeom>
        </p:spPr>
      </p:pic>
      <p:sp>
        <p:nvSpPr>
          <p:cNvPr id="9" name="Title 1">
            <a:extLst>
              <a:ext uri="{FF2B5EF4-FFF2-40B4-BE49-F238E27FC236}">
                <a16:creationId xmlns:a16="http://schemas.microsoft.com/office/drawing/2014/main" id="{9B0A3E2C-1641-DC42-06B0-2C424C622139}"/>
              </a:ext>
            </a:extLst>
          </p:cNvPr>
          <p:cNvSpPr txBox="1">
            <a:spLocks/>
          </p:cNvSpPr>
          <p:nvPr/>
        </p:nvSpPr>
        <p:spPr>
          <a:xfrm>
            <a:off x="665907" y="5159396"/>
            <a:ext cx="4285763"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2000" b="1" dirty="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2022 California Power Mix</a:t>
            </a:r>
            <a:endParaRPr lang="en-US" sz="1050" b="1"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2" name="Picture 11" descr="A colorful pie chart with legs&#10;&#10;Description automatically generated">
            <a:extLst>
              <a:ext uri="{FF2B5EF4-FFF2-40B4-BE49-F238E27FC236}">
                <a16:creationId xmlns:a16="http://schemas.microsoft.com/office/drawing/2014/main" id="{8B25EEE3-3EAC-EA2E-EA58-60F9781212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342" y="1164231"/>
            <a:ext cx="4860328" cy="4030255"/>
          </a:xfrm>
          <a:prstGeom prst="rect">
            <a:avLst/>
          </a:prstGeom>
        </p:spPr>
      </p:pic>
    </p:spTree>
    <p:custDataLst>
      <p:tags r:id="rId1"/>
    </p:custDataLst>
    <p:extLst>
      <p:ext uri="{BB962C8B-B14F-4D97-AF65-F5344CB8AC3E}">
        <p14:creationId xmlns:p14="http://schemas.microsoft.com/office/powerpoint/2010/main" val="3800720535"/>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7FFB6-5692-D4B8-7767-1C22264C4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B9DCDC-C09F-3E6A-FF04-344F46A77BC3}"/>
              </a:ext>
            </a:extLst>
          </p:cNvPr>
          <p:cNvSpPr>
            <a:spLocks noGrp="1"/>
          </p:cNvSpPr>
          <p:nvPr>
            <p:ph type="title"/>
          </p:nvPr>
        </p:nvSpPr>
        <p:spPr>
          <a:xfrm>
            <a:off x="521398" y="347775"/>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srgbClr val="2F8364"/>
                </a:solidFill>
                <a:latin typeface="Roboto Condensed" panose="02000000000000000000" pitchFamily="2" charset="0"/>
                <a:cs typeface="Roboto Condensed" panose="02000000000000000000" pitchFamily="2" charset="0"/>
              </a:rPr>
              <a:t>Local Utility Power Content Labels, </a:t>
            </a:r>
            <a:r>
              <a:rPr lang="en-US" b="1" dirty="0">
                <a:solidFill>
                  <a:srgbClr val="2B529B"/>
                </a:solidFill>
                <a:latin typeface="Roboto Condensed" panose="02000000000000000000" pitchFamily="2" charset="0"/>
                <a:cs typeface="Roboto Condensed" panose="02000000000000000000" pitchFamily="2" charset="0"/>
              </a:rPr>
              <a:t>2022</a:t>
            </a:r>
            <a:endParaRPr lang="en-US" sz="1600" dirty="0">
              <a:solidFill>
                <a:srgbClr val="2B529B"/>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TextBox 2">
            <a:extLst>
              <a:ext uri="{FF2B5EF4-FFF2-40B4-BE49-F238E27FC236}">
                <a16:creationId xmlns:a16="http://schemas.microsoft.com/office/drawing/2014/main" id="{1BCDBE8E-08E6-8CC2-6BC2-5D9C1FDF9EF0}"/>
              </a:ext>
            </a:extLst>
          </p:cNvPr>
          <p:cNvSpPr txBox="1"/>
          <p:nvPr/>
        </p:nvSpPr>
        <p:spPr>
          <a:xfrm>
            <a:off x="697750" y="6342124"/>
            <a:ext cx="3950120"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Sources: https://sce.com and https://</a:t>
            </a:r>
            <a:r>
              <a:rPr kumimoji="0" lang="en-US" sz="1100" b="0" i="0" u="none" strike="noStrike" kern="1200" cap="none" spc="0" normalizeH="0" baseline="0" noProof="0" dirty="0" err="1">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www.ladwp.com</a:t>
            </a:r>
            <a:r>
              <a:rPr kumimoji="0" lang="en-US" sz="1100" b="0" i="0" u="none" strike="noStrike" kern="1200" cap="none" spc="0" normalizeH="0" baseline="0" noProof="0" dirty="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a:t>
            </a:r>
            <a:r>
              <a:rPr kumimoji="0" lang="en-US" sz="1100" b="0" i="0" u="none" strike="noStrike" kern="1200" cap="none" spc="0" normalizeH="0" baseline="0" noProof="0" dirty="0" err="1">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powercontent</a:t>
            </a:r>
            <a:endParaRPr kumimoji="0" lang="en-US" sz="1100" b="0" i="0" u="none" strike="noStrike" kern="1200" cap="none" spc="0" normalizeH="0" baseline="0" noProof="0" dirty="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9" name="Title 1">
            <a:extLst>
              <a:ext uri="{FF2B5EF4-FFF2-40B4-BE49-F238E27FC236}">
                <a16:creationId xmlns:a16="http://schemas.microsoft.com/office/drawing/2014/main" id="{A32BB791-670A-F13A-8B95-22CB85F33011}"/>
              </a:ext>
            </a:extLst>
          </p:cNvPr>
          <p:cNvSpPr txBox="1">
            <a:spLocks/>
          </p:cNvSpPr>
          <p:nvPr/>
        </p:nvSpPr>
        <p:spPr>
          <a:xfrm>
            <a:off x="1915423" y="5217368"/>
            <a:ext cx="3713584" cy="8639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2400" dirty="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Southern California Edison</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8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552 </a:t>
            </a:r>
            <a:r>
              <a:rPr lang="en-US" sz="1800" b="1" dirty="0" err="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lbs</a:t>
            </a:r>
            <a:r>
              <a:rPr lang="en-US" sz="18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 CO</a:t>
            </a:r>
            <a:r>
              <a:rPr lang="en-US" sz="1800" b="1" baseline="-25000"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18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e/MWh</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8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250 gCO</a:t>
            </a:r>
            <a:r>
              <a:rPr lang="en-US" sz="1800" b="1" baseline="-25000"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18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e/kWh</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sz="1050" b="1" dirty="0">
              <a:solidFill>
                <a:srgbClr val="2B529B"/>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Title 1">
            <a:extLst>
              <a:ext uri="{FF2B5EF4-FFF2-40B4-BE49-F238E27FC236}">
                <a16:creationId xmlns:a16="http://schemas.microsoft.com/office/drawing/2014/main" id="{75FEA58F-DD31-D6CD-2E8B-8896D10F29A3}"/>
              </a:ext>
            </a:extLst>
          </p:cNvPr>
          <p:cNvSpPr txBox="1">
            <a:spLocks/>
          </p:cNvSpPr>
          <p:nvPr/>
        </p:nvSpPr>
        <p:spPr>
          <a:xfrm>
            <a:off x="7641468" y="5217368"/>
            <a:ext cx="3053897" cy="8639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2400" b="1" dirty="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LADWP</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20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567 </a:t>
            </a:r>
            <a:r>
              <a:rPr lang="en-US" sz="2000" b="1" dirty="0" err="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lbs</a:t>
            </a:r>
            <a:r>
              <a:rPr lang="en-US" sz="20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 CO</a:t>
            </a:r>
            <a:r>
              <a:rPr lang="en-US" sz="2000" b="1" baseline="-25000"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20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e/MWh</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20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257 gCO</a:t>
            </a:r>
            <a:r>
              <a:rPr lang="en-US" sz="2000" b="1" baseline="-25000"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20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e/kWh</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sz="2000" b="1" dirty="0">
              <a:solidFill>
                <a:srgbClr val="2B529B"/>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3" name="Picture 12" descr="A colorful pie chart with legs and legs&#10;&#10;Description automatically generated">
            <a:extLst>
              <a:ext uri="{FF2B5EF4-FFF2-40B4-BE49-F238E27FC236}">
                <a16:creationId xmlns:a16="http://schemas.microsoft.com/office/drawing/2014/main" id="{1A60E8DD-97D1-96B2-6968-B2A28F0720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87897" y="1017131"/>
            <a:ext cx="5026089" cy="4158702"/>
          </a:xfrm>
          <a:prstGeom prst="rect">
            <a:avLst/>
          </a:prstGeom>
        </p:spPr>
      </p:pic>
      <p:pic>
        <p:nvPicPr>
          <p:cNvPr id="15" name="Picture 14" descr="A colorful pie chart with a black background&#10;&#10;Description automatically generated">
            <a:extLst>
              <a:ext uri="{FF2B5EF4-FFF2-40B4-BE49-F238E27FC236}">
                <a16:creationId xmlns:a16="http://schemas.microsoft.com/office/drawing/2014/main" id="{E7FA4817-E417-C52E-8719-8DE026FA7B0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1398" y="991318"/>
            <a:ext cx="5642562" cy="3887281"/>
          </a:xfrm>
          <a:prstGeom prst="rect">
            <a:avLst/>
          </a:prstGeom>
        </p:spPr>
      </p:pic>
    </p:spTree>
    <p:custDataLst>
      <p:tags r:id="rId1"/>
    </p:custDataLst>
    <p:extLst>
      <p:ext uri="{BB962C8B-B14F-4D97-AF65-F5344CB8AC3E}">
        <p14:creationId xmlns:p14="http://schemas.microsoft.com/office/powerpoint/2010/main" val="1961415401"/>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0">
          <a:extLst>
            <a:ext uri="{FF2B5EF4-FFF2-40B4-BE49-F238E27FC236}">
              <a16:creationId xmlns:a16="http://schemas.microsoft.com/office/drawing/2014/main" id="{5ED936C8-F051-C8C1-7855-1CD359456938}"/>
            </a:ext>
          </a:extLst>
        </p:cNvPr>
        <p:cNvGrpSpPr/>
        <p:nvPr/>
      </p:nvGrpSpPr>
      <p:grpSpPr>
        <a:xfrm>
          <a:off x="0" y="0"/>
          <a:ext cx="0" cy="0"/>
          <a:chOff x="0" y="0"/>
          <a:chExt cx="0" cy="0"/>
        </a:xfrm>
      </p:grpSpPr>
      <p:pic>
        <p:nvPicPr>
          <p:cNvPr id="5" name="Picture 4" descr="A power lines with red streaks&#10;&#10;Description automatically generated with medium confidence">
            <a:extLst>
              <a:ext uri="{FF2B5EF4-FFF2-40B4-BE49-F238E27FC236}">
                <a16:creationId xmlns:a16="http://schemas.microsoft.com/office/drawing/2014/main" id="{600775BC-5E74-6BEA-7C65-995E44505C29}"/>
              </a:ext>
            </a:extLst>
          </p:cNvPr>
          <p:cNvPicPr>
            <a:picLocks noChangeAspect="1"/>
          </p:cNvPicPr>
          <p:nvPr/>
        </p:nvPicPr>
        <p:blipFill rotWithShape="1">
          <a:blip r:embed="rId3" cstate="screen">
            <a:alphaModFix amt="74000"/>
            <a:extLst>
              <a:ext uri="{BEBA8EAE-BF5A-486C-A8C5-ECC9F3942E4B}">
                <a14:imgProps xmlns:a14="http://schemas.microsoft.com/office/drawing/2010/main">
                  <a14:imgLayer r:embed="rId4">
                    <a14:imgEffect>
                      <a14:colorTemperature colorTemp="4700"/>
                    </a14:imgEffect>
                    <a14:imgEffect>
                      <a14:saturation sat="108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Google Shape;655;p95">
            <a:extLst>
              <a:ext uri="{FF2B5EF4-FFF2-40B4-BE49-F238E27FC236}">
                <a16:creationId xmlns:a16="http://schemas.microsoft.com/office/drawing/2014/main" id="{0615C3DF-7154-EE5C-A981-2AACC0F73900}"/>
              </a:ext>
            </a:extLst>
          </p:cNvPr>
          <p:cNvSpPr txBox="1"/>
          <p:nvPr/>
        </p:nvSpPr>
        <p:spPr>
          <a:xfrm>
            <a:off x="1694052" y="2267953"/>
            <a:ext cx="8803885" cy="2322094"/>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lang="en-US" sz="8000" b="1" kern="0" dirty="0">
                <a:solidFill>
                  <a:srgbClr val="FFFFFF"/>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sym typeface="Roboto"/>
              </a:rPr>
              <a:t>Exploring Beneficial</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8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Electrification</a:t>
            </a:r>
            <a:endParaRPr kumimoji="0" sz="8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spTree>
    <p:extLst>
      <p:ext uri="{BB962C8B-B14F-4D97-AF65-F5344CB8AC3E}">
        <p14:creationId xmlns:p14="http://schemas.microsoft.com/office/powerpoint/2010/main" val="1198321970"/>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0">
          <a:extLst>
            <a:ext uri="{FF2B5EF4-FFF2-40B4-BE49-F238E27FC236}">
              <a16:creationId xmlns:a16="http://schemas.microsoft.com/office/drawing/2014/main" id="{5ED936C8-F051-C8C1-7855-1CD359456938}"/>
            </a:ext>
          </a:extLst>
        </p:cNvPr>
        <p:cNvGrpSpPr/>
        <p:nvPr/>
      </p:nvGrpSpPr>
      <p:grpSpPr>
        <a:xfrm>
          <a:off x="0" y="0"/>
          <a:ext cx="0" cy="0"/>
          <a:chOff x="0" y="0"/>
          <a:chExt cx="0" cy="0"/>
        </a:xfrm>
      </p:grpSpPr>
      <p:pic>
        <p:nvPicPr>
          <p:cNvPr id="9" name="Picture 8" descr="A power lines with red streaks&#10;&#10;Description automatically generated with medium confidence">
            <a:extLst>
              <a:ext uri="{FF2B5EF4-FFF2-40B4-BE49-F238E27FC236}">
                <a16:creationId xmlns:a16="http://schemas.microsoft.com/office/drawing/2014/main" id="{22154174-33EC-BF37-460B-05D8C5FAEC8B}"/>
              </a:ext>
            </a:extLst>
          </p:cNvPr>
          <p:cNvPicPr>
            <a:picLocks noChangeAspect="1"/>
          </p:cNvPicPr>
          <p:nvPr/>
        </p:nvPicPr>
        <p:blipFill rotWithShape="1">
          <a:blip r:embed="rId3" cstate="screen">
            <a:alphaModFix amt="86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22618389-709C-0E0F-23CF-453A6621A952}"/>
              </a:ext>
            </a:extLst>
          </p:cNvPr>
          <p:cNvPicPr>
            <a:picLocks noChangeAspect="1"/>
          </p:cNvPicPr>
          <p:nvPr/>
        </p:nvPicPr>
        <p:blipFill rotWithShape="1">
          <a:blip r:embed="rId4" cstate="screen">
            <a:duotone>
              <a:schemeClr val="accent5">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r="10948"/>
          <a:stretch/>
        </p:blipFill>
        <p:spPr>
          <a:xfrm>
            <a:off x="-1" y="4279900"/>
            <a:ext cx="3641697" cy="2578100"/>
          </a:xfrm>
          <a:prstGeom prst="rect">
            <a:avLst/>
          </a:prstGeom>
          <a:noFill/>
          <a:effectLst>
            <a:glow rad="127000">
              <a:srgbClr val="FBD1C0"/>
            </a:glow>
            <a:softEdge rad="12700"/>
          </a:effectLst>
          <a:scene3d>
            <a:camera prst="orthographicFront"/>
            <a:lightRig rig="threePt" dir="t"/>
          </a:scene3d>
          <a:sp3d prstMaterial="plastic"/>
        </p:spPr>
      </p:pic>
      <p:pic>
        <p:nvPicPr>
          <p:cNvPr id="13" name="Picture 12">
            <a:extLst>
              <a:ext uri="{FF2B5EF4-FFF2-40B4-BE49-F238E27FC236}">
                <a16:creationId xmlns:a16="http://schemas.microsoft.com/office/drawing/2014/main" id="{9D77F9B0-B3F1-941C-508A-F2CE9A7554A4}"/>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l="7637" r="3455"/>
          <a:stretch/>
        </p:blipFill>
        <p:spPr>
          <a:xfrm>
            <a:off x="3641696" y="4279900"/>
            <a:ext cx="4516583" cy="2578100"/>
          </a:xfrm>
          <a:prstGeom prst="rect">
            <a:avLst/>
          </a:prstGeom>
          <a:effectLst>
            <a:glow rad="127000">
              <a:srgbClr val="FBD1C0"/>
            </a:glow>
            <a:softEdge rad="12700"/>
          </a:effectLst>
          <a:scene3d>
            <a:camera prst="orthographicFront"/>
            <a:lightRig rig="threePt" dir="t"/>
          </a:scene3d>
          <a:sp3d prstMaterial="plastic"/>
        </p:spPr>
      </p:pic>
      <p:pic>
        <p:nvPicPr>
          <p:cNvPr id="14" name="Picture 13">
            <a:extLst>
              <a:ext uri="{FF2B5EF4-FFF2-40B4-BE49-F238E27FC236}">
                <a16:creationId xmlns:a16="http://schemas.microsoft.com/office/drawing/2014/main" id="{BBCB1B23-3A82-6ACB-B88C-96DF588F3F9E}"/>
              </a:ext>
            </a:extLst>
          </p:cNvPr>
          <p:cNvPicPr>
            <a:picLocks noChangeAspect="1"/>
          </p:cNvPicPr>
          <p:nvPr/>
        </p:nvPicPr>
        <p:blipFill rotWithShape="1">
          <a:blip r:embed="rId8" cstate="screen">
            <a:duotone>
              <a:schemeClr val="accent3">
                <a:shade val="45000"/>
                <a:satMod val="135000"/>
              </a:schemeClr>
              <a:prstClr val="white"/>
            </a:duotone>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l="6454" r="14340"/>
          <a:stretch/>
        </p:blipFill>
        <p:spPr>
          <a:xfrm>
            <a:off x="8158280" y="4279900"/>
            <a:ext cx="4033720" cy="2578100"/>
          </a:xfrm>
          <a:prstGeom prst="rect">
            <a:avLst/>
          </a:prstGeom>
          <a:effectLst>
            <a:glow rad="127000">
              <a:srgbClr val="FBD1C0"/>
            </a:glow>
            <a:softEdge rad="12700"/>
          </a:effectLst>
          <a:scene3d>
            <a:camera prst="orthographicFront"/>
            <a:lightRig rig="threePt" dir="t"/>
          </a:scene3d>
          <a:sp3d prstMaterial="plastic"/>
        </p:spPr>
      </p:pic>
    </p:spTree>
    <p:extLst>
      <p:ext uri="{BB962C8B-B14F-4D97-AF65-F5344CB8AC3E}">
        <p14:creationId xmlns:p14="http://schemas.microsoft.com/office/powerpoint/2010/main" val="3428356404"/>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4CB5C4-3235-835F-A3C9-7BDE34CFE4F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0E79C9A-4C79-3BE8-5625-B3219E620B61}"/>
              </a:ext>
            </a:extLst>
          </p:cNvPr>
          <p:cNvSpPr/>
          <p:nvPr/>
        </p:nvSpPr>
        <p:spPr>
          <a:xfrm>
            <a:off x="0" y="0"/>
            <a:ext cx="4001984" cy="6858000"/>
          </a:xfrm>
          <a:prstGeom prst="rect">
            <a:avLst/>
          </a:prstGeom>
          <a:solidFill>
            <a:srgbClr val="005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machine with pipes and wires&#10;&#10;Description automatically generated with medium confidence">
            <a:extLst>
              <a:ext uri="{FF2B5EF4-FFF2-40B4-BE49-F238E27FC236}">
                <a16:creationId xmlns:a16="http://schemas.microsoft.com/office/drawing/2014/main" id="{BDF49EE4-C9D0-3700-8461-CEF72D82E27C}"/>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rot="5400000">
            <a:off x="-1428008" y="1428008"/>
            <a:ext cx="6858000" cy="4001984"/>
          </a:xfrm>
          <a:prstGeom prst="rect">
            <a:avLst/>
          </a:prstGeom>
        </p:spPr>
      </p:pic>
      <p:sp>
        <p:nvSpPr>
          <p:cNvPr id="2" name="Title 1">
            <a:extLst>
              <a:ext uri="{FF2B5EF4-FFF2-40B4-BE49-F238E27FC236}">
                <a16:creationId xmlns:a16="http://schemas.microsoft.com/office/drawing/2014/main" id="{D1FA6E70-D5E8-6FFA-E717-217712A1A09A}"/>
              </a:ext>
            </a:extLst>
          </p:cNvPr>
          <p:cNvSpPr>
            <a:spLocks noGrp="1"/>
          </p:cNvSpPr>
          <p:nvPr>
            <p:ph type="title"/>
          </p:nvPr>
        </p:nvSpPr>
        <p:spPr>
          <a:xfrm>
            <a:off x="397248" y="762199"/>
            <a:ext cx="3444959"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Pillars of Beneficial Electrification</a:t>
            </a:r>
          </a:p>
        </p:txBody>
      </p:sp>
      <p:grpSp>
        <p:nvGrpSpPr>
          <p:cNvPr id="6" name="Group 5">
            <a:extLst>
              <a:ext uri="{FF2B5EF4-FFF2-40B4-BE49-F238E27FC236}">
                <a16:creationId xmlns:a16="http://schemas.microsoft.com/office/drawing/2014/main" id="{EE9B8D73-2034-E906-49A4-1989947A6EA5}"/>
              </a:ext>
            </a:extLst>
          </p:cNvPr>
          <p:cNvGrpSpPr/>
          <p:nvPr/>
        </p:nvGrpSpPr>
        <p:grpSpPr>
          <a:xfrm>
            <a:off x="4372164" y="501161"/>
            <a:ext cx="7573963" cy="5567678"/>
            <a:chOff x="4372164" y="501161"/>
            <a:chExt cx="7278213" cy="5567678"/>
          </a:xfrm>
        </p:grpSpPr>
        <p:sp>
          <p:nvSpPr>
            <p:cNvPr id="4" name="TextBox 3">
              <a:extLst>
                <a:ext uri="{FF2B5EF4-FFF2-40B4-BE49-F238E27FC236}">
                  <a16:creationId xmlns:a16="http://schemas.microsoft.com/office/drawing/2014/main" id="{BDE2468D-73CD-C1E0-908E-21E707B436FE}"/>
                </a:ext>
              </a:extLst>
            </p:cNvPr>
            <p:cNvSpPr txBox="1"/>
            <p:nvPr/>
          </p:nvSpPr>
          <p:spPr>
            <a:xfrm>
              <a:off x="4372164" y="501161"/>
              <a:ext cx="2923785" cy="5567678"/>
            </a:xfrm>
            <a:prstGeom prst="rect">
              <a:avLst/>
            </a:prstGeom>
            <a:noFill/>
          </p:spPr>
          <p:txBody>
            <a:bodyPr wrap="square" rtlCol="0">
              <a:spAutoFit/>
            </a:bodyPr>
            <a:lstStyle/>
            <a:p>
              <a:pPr marL="0" marR="0" lvl="0" indent="0" algn="l" defTabSz="457200" rtl="0" eaLnBrk="1" fontAlgn="auto" latinLnBrk="0" hangingPunct="1">
                <a:lnSpc>
                  <a:spcPct val="90000"/>
                </a:lnSpc>
                <a:spcBef>
                  <a:spcPts val="1800"/>
                </a:spcBef>
                <a:spcAft>
                  <a:spcPts val="0"/>
                </a:spcAft>
                <a:buClrTx/>
                <a:buSzTx/>
                <a:buFontTx/>
                <a:buNone/>
                <a:tabLst/>
                <a:defRPr/>
              </a:pPr>
              <a:r>
                <a:rPr kumimoji="0" lang="en-US" sz="2600" b="0" i="0" u="none" strike="noStrike" kern="1200" cap="none" spc="0" normalizeH="0" baseline="0" noProof="0" dirty="0">
                  <a:ln>
                    <a:noFill/>
                  </a:ln>
                  <a:solidFill>
                    <a:srgbClr val="0B7EC2"/>
                  </a:solidFill>
                  <a:effectLst/>
                  <a:uLnTx/>
                  <a:uFillTx/>
                  <a:latin typeface="Roboto Medium" pitchFamily="2" charset="0"/>
                  <a:ea typeface="Roboto Medium" pitchFamily="2" charset="0"/>
                  <a:cs typeface="Roboto Condensed" panose="02000000000000000000" pitchFamily="2" charset="0"/>
                </a:rPr>
                <a:t>Help the Environment</a:t>
              </a:r>
            </a:p>
            <a:p>
              <a:pPr marL="0" marR="0" lvl="0" indent="0" algn="l" defTabSz="457200" rtl="0" eaLnBrk="1" fontAlgn="auto" latinLnBrk="0" hangingPunct="1">
                <a:lnSpc>
                  <a:spcPct val="90000"/>
                </a:lnSpc>
                <a:spcBef>
                  <a:spcPts val="1800"/>
                </a:spcBef>
                <a:spcAft>
                  <a:spcPts val="0"/>
                </a:spcAft>
                <a:buClrTx/>
                <a:buSzTx/>
                <a:buFontTx/>
                <a:buNone/>
                <a:tabLst/>
                <a:defRPr/>
              </a:pPr>
              <a:r>
                <a:rPr kumimoji="0" lang="en-US" sz="2600" b="0" i="0" u="none" strike="noStrike" kern="1200" cap="none" spc="0" normalizeH="0" baseline="0" noProof="0" dirty="0">
                  <a:ln>
                    <a:noFill/>
                  </a:ln>
                  <a:solidFill>
                    <a:srgbClr val="0B7EC2"/>
                  </a:solidFill>
                  <a:effectLst/>
                  <a:uLnTx/>
                  <a:uFillTx/>
                  <a:latin typeface="Roboto Medium" pitchFamily="2" charset="0"/>
                  <a:ea typeface="Roboto Medium" pitchFamily="2" charset="0"/>
                  <a:cs typeface="Roboto Condensed" panose="02000000000000000000" pitchFamily="2" charset="0"/>
                </a:rPr>
                <a:t>Energy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B7EC2"/>
                  </a:solidFill>
                  <a:effectLst/>
                  <a:uLnTx/>
                  <a:uFillTx/>
                  <a:latin typeface="Roboto Medium" pitchFamily="2" charset="0"/>
                  <a:ea typeface="Roboto Medium" pitchFamily="2" charset="0"/>
                  <a:cs typeface="Roboto Condensed" panose="02000000000000000000" pitchFamily="2" charset="0"/>
                </a:rPr>
                <a:t>Efficiency</a:t>
              </a:r>
            </a:p>
            <a:p>
              <a:pPr marL="0" marR="0" lvl="0" indent="0" algn="l" defTabSz="457200" rtl="0" eaLnBrk="1" fontAlgn="auto" latinLnBrk="0" hangingPunct="1">
                <a:lnSpc>
                  <a:spcPct val="90000"/>
                </a:lnSpc>
                <a:spcBef>
                  <a:spcPts val="1800"/>
                </a:spcBef>
                <a:spcAft>
                  <a:spcPts val="0"/>
                </a:spcAft>
                <a:buClrTx/>
                <a:buSzTx/>
                <a:buFontTx/>
                <a:buNone/>
                <a:tabLst/>
                <a:defRPr/>
              </a:pPr>
              <a:r>
                <a:rPr kumimoji="0" lang="en-US" sz="2600" b="0" i="0" u="none" strike="noStrike" kern="1200" cap="none" spc="0" normalizeH="0" baseline="0" noProof="0" dirty="0">
                  <a:ln>
                    <a:noFill/>
                  </a:ln>
                  <a:solidFill>
                    <a:srgbClr val="0B7EC2"/>
                  </a:solidFill>
                  <a:effectLst/>
                  <a:uLnTx/>
                  <a:uFillTx/>
                  <a:latin typeface="Roboto Medium" pitchFamily="2" charset="0"/>
                  <a:ea typeface="Roboto Medium" pitchFamily="2" charset="0"/>
                  <a:cs typeface="Roboto Condensed" panose="02000000000000000000" pitchFamily="2" charset="0"/>
                </a:rPr>
                <a:t>Renewable Energy Integration</a:t>
              </a:r>
            </a:p>
            <a:p>
              <a:pPr marL="0" marR="0" lvl="0" indent="0" algn="l" defTabSz="457200" rtl="0" eaLnBrk="1" fontAlgn="auto" latinLnBrk="0" hangingPunct="1">
                <a:lnSpc>
                  <a:spcPct val="90000"/>
                </a:lnSpc>
                <a:spcBef>
                  <a:spcPts val="1800"/>
                </a:spcBef>
                <a:spcAft>
                  <a:spcPts val="0"/>
                </a:spcAft>
                <a:buClrTx/>
                <a:buSzTx/>
                <a:buFontTx/>
                <a:buNone/>
                <a:tabLst/>
                <a:defRPr/>
              </a:pPr>
              <a:r>
                <a:rPr kumimoji="0" lang="en-US" sz="2600" b="0" i="0" u="none" strike="noStrike" kern="1200" cap="none" spc="0" normalizeH="0" baseline="0" noProof="0" dirty="0">
                  <a:ln>
                    <a:noFill/>
                  </a:ln>
                  <a:solidFill>
                    <a:srgbClr val="0B7EC2"/>
                  </a:solidFill>
                  <a:effectLst/>
                  <a:uLnTx/>
                  <a:uFillTx/>
                  <a:latin typeface="Roboto Medium" pitchFamily="2" charset="0"/>
                  <a:ea typeface="Roboto Medium" pitchFamily="2" charset="0"/>
                  <a:cs typeface="Roboto Condensed" panose="02000000000000000000" pitchFamily="2" charset="0"/>
                </a:rPr>
                <a:t>Improve the Quality of Life</a:t>
              </a:r>
            </a:p>
            <a:p>
              <a:pPr marL="0" marR="0" lvl="0" indent="0" algn="l" defTabSz="457200" rtl="0" eaLnBrk="1" fontAlgn="auto" latinLnBrk="0" hangingPunct="1">
                <a:lnSpc>
                  <a:spcPct val="90000"/>
                </a:lnSpc>
                <a:spcBef>
                  <a:spcPts val="1800"/>
                </a:spcBef>
                <a:spcAft>
                  <a:spcPts val="0"/>
                </a:spcAft>
                <a:buClrTx/>
                <a:buSzTx/>
                <a:buFontTx/>
                <a:buNone/>
                <a:tabLst/>
                <a:defRPr/>
              </a:pPr>
              <a:r>
                <a:rPr kumimoji="0" lang="en-US" sz="2600" b="0" i="0" u="none" strike="noStrike" kern="1200" cap="none" spc="0" normalizeH="0" baseline="0" noProof="0" dirty="0">
                  <a:ln>
                    <a:noFill/>
                  </a:ln>
                  <a:solidFill>
                    <a:srgbClr val="0B7EC2"/>
                  </a:solidFill>
                  <a:effectLst/>
                  <a:uLnTx/>
                  <a:uFillTx/>
                  <a:latin typeface="Roboto Medium" pitchFamily="2" charset="0"/>
                  <a:ea typeface="Roboto Medium" pitchFamily="2" charset="0"/>
                  <a:cs typeface="Roboto Condensed" panose="02000000000000000000" pitchFamily="2" charset="0"/>
                </a:rPr>
                <a:t>Grid Responsiveness</a:t>
              </a:r>
            </a:p>
            <a:p>
              <a:pPr marL="0" marR="0" lvl="0" indent="0" algn="l" defTabSz="457200" rtl="0" eaLnBrk="1" fontAlgn="auto" latinLnBrk="0" hangingPunct="1">
                <a:lnSpc>
                  <a:spcPct val="90000"/>
                </a:lnSpc>
                <a:spcBef>
                  <a:spcPts val="1800"/>
                </a:spcBef>
                <a:spcAft>
                  <a:spcPts val="0"/>
                </a:spcAft>
                <a:buClrTx/>
                <a:buSzTx/>
                <a:buFontTx/>
                <a:buNone/>
                <a:tabLst/>
                <a:defRPr/>
              </a:pPr>
              <a:r>
                <a:rPr kumimoji="0" lang="en-US" sz="2600" b="0" i="0" u="none" strike="noStrike" kern="1200" cap="none" spc="0" normalizeH="0" baseline="0" noProof="0" dirty="0">
                  <a:ln>
                    <a:noFill/>
                  </a:ln>
                  <a:solidFill>
                    <a:srgbClr val="0B7EC2"/>
                  </a:solidFill>
                  <a:effectLst/>
                  <a:uLnTx/>
                  <a:uFillTx/>
                  <a:latin typeface="Roboto Medium" pitchFamily="2" charset="0"/>
                  <a:ea typeface="Roboto Medium" pitchFamily="2" charset="0"/>
                  <a:cs typeface="Roboto Condensed" panose="02000000000000000000" pitchFamily="2" charset="0"/>
                </a:rPr>
                <a:t>Save</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B7EC2"/>
                  </a:solidFill>
                  <a:effectLst/>
                  <a:uLnTx/>
                  <a:uFillTx/>
                  <a:latin typeface="Roboto Medium" pitchFamily="2" charset="0"/>
                  <a:ea typeface="Roboto Medium" pitchFamily="2" charset="0"/>
                  <a:cs typeface="Roboto Condensed" panose="02000000000000000000" pitchFamily="2" charset="0"/>
                </a:rPr>
                <a:t>Money</a:t>
              </a:r>
            </a:p>
          </p:txBody>
        </p:sp>
        <p:sp>
          <p:nvSpPr>
            <p:cNvPr id="5" name="TextBox 4">
              <a:extLst>
                <a:ext uri="{FF2B5EF4-FFF2-40B4-BE49-F238E27FC236}">
                  <a16:creationId xmlns:a16="http://schemas.microsoft.com/office/drawing/2014/main" id="{5E66CA63-E9A3-A6FE-FEFB-9E0A804A2D46}"/>
                </a:ext>
              </a:extLst>
            </p:cNvPr>
            <p:cNvSpPr txBox="1"/>
            <p:nvPr/>
          </p:nvSpPr>
          <p:spPr>
            <a:xfrm>
              <a:off x="7420455" y="501161"/>
              <a:ext cx="4229922" cy="5567678"/>
            </a:xfrm>
            <a:prstGeom prst="rect">
              <a:avLst/>
            </a:prstGeom>
            <a:noFill/>
          </p:spPr>
          <p:txBody>
            <a:bodyPr wrap="square" rtlCol="0">
              <a:spAutoFit/>
            </a:bodyPr>
            <a:lstStyle/>
            <a:p>
              <a:pPr marL="0" marR="0" lvl="0" indent="0" algn="l" defTabSz="457200" rtl="0" eaLnBrk="1" fontAlgn="auto" latinLnBrk="0" hangingPunct="1">
                <a:lnSpc>
                  <a:spcPct val="9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lumMod val="65000"/>
                      <a:lumOff val="35000"/>
                    </a:prstClr>
                  </a:solidFill>
                  <a:effectLst/>
                  <a:uLnTx/>
                  <a:uFillTx/>
                  <a:latin typeface="Roboto" pitchFamily="2" charset="0"/>
                  <a:ea typeface="Roboto" pitchFamily="2" charset="0"/>
                  <a:cs typeface="Roboto Condensed" panose="02000000000000000000" pitchFamily="2" charset="0"/>
                </a:rPr>
                <a:t>Reduce overall greenhouse gas emissions</a:t>
              </a:r>
            </a:p>
            <a:p>
              <a:pPr marL="0" marR="0" lvl="0" indent="0" algn="l" defTabSz="457200" rtl="0" eaLnBrk="1" fontAlgn="auto" latinLnBrk="0" hangingPunct="1">
                <a:lnSpc>
                  <a:spcPct val="9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lumMod val="65000"/>
                      <a:lumOff val="35000"/>
                    </a:prstClr>
                  </a:solidFill>
                  <a:effectLst/>
                  <a:uLnTx/>
                  <a:uFillTx/>
                  <a:latin typeface="Roboto" pitchFamily="2" charset="0"/>
                  <a:ea typeface="Roboto" pitchFamily="2" charset="0"/>
                  <a:cs typeface="Roboto Condensed" panose="02000000000000000000" pitchFamily="2" charset="0"/>
                </a:rPr>
                <a:t>Upgrading buildings to use energy more efficiently</a:t>
              </a:r>
            </a:p>
            <a:p>
              <a:pPr marL="0" marR="0" lvl="0" indent="0" algn="l" defTabSz="457200" rtl="0" eaLnBrk="1" fontAlgn="auto" latinLnBrk="0" hangingPunct="1">
                <a:lnSpc>
                  <a:spcPct val="9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lumMod val="65000"/>
                      <a:lumOff val="35000"/>
                    </a:prstClr>
                  </a:solidFill>
                  <a:effectLst/>
                  <a:uLnTx/>
                  <a:uFillTx/>
                  <a:latin typeface="Roboto" pitchFamily="2" charset="0"/>
                  <a:ea typeface="Roboto" pitchFamily="2" charset="0"/>
                  <a:cs typeface="Roboto Condensed" panose="02000000000000000000" pitchFamily="2" charset="0"/>
                </a:rPr>
                <a:t>Use of energy generated from renewable sources</a:t>
              </a:r>
            </a:p>
            <a:p>
              <a:pPr marL="0" marR="0" lvl="0" indent="0" algn="l" defTabSz="457200" rtl="0" eaLnBrk="1" fontAlgn="auto" latinLnBrk="0" hangingPunct="1">
                <a:lnSpc>
                  <a:spcPct val="9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lumMod val="65000"/>
                      <a:lumOff val="35000"/>
                    </a:prstClr>
                  </a:solidFill>
                  <a:effectLst/>
                  <a:uLnTx/>
                  <a:uFillTx/>
                  <a:latin typeface="Roboto" pitchFamily="2" charset="0"/>
                  <a:ea typeface="Roboto" pitchFamily="2" charset="0"/>
                  <a:cs typeface="Roboto Condensed" panose="02000000000000000000" pitchFamily="2" charset="0"/>
                </a:rPr>
                <a:t>Improves IAQ without onsite combustion emissions</a:t>
              </a:r>
            </a:p>
            <a:p>
              <a:pPr marL="0" marR="0" lvl="0" indent="0" algn="l" defTabSz="457200" rtl="0" eaLnBrk="1" fontAlgn="auto" latinLnBrk="0" hangingPunct="1">
                <a:lnSpc>
                  <a:spcPct val="9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lumMod val="65000"/>
                      <a:lumOff val="35000"/>
                    </a:prstClr>
                  </a:solidFill>
                  <a:effectLst/>
                  <a:uLnTx/>
                  <a:uFillTx/>
                  <a:latin typeface="Roboto" pitchFamily="2" charset="0"/>
                  <a:ea typeface="Roboto" pitchFamily="2" charset="0"/>
                  <a:cs typeface="Roboto Condensed" panose="02000000000000000000" pitchFamily="2" charset="0"/>
                </a:rPr>
                <a:t>Enhancing buildings' ability to respond to grid demands</a:t>
              </a:r>
            </a:p>
            <a:p>
              <a:pPr marL="0" marR="0" lvl="0" indent="0" algn="l" defTabSz="457200" rtl="0" eaLnBrk="1" fontAlgn="auto" latinLnBrk="0" hangingPunct="1">
                <a:lnSpc>
                  <a:spcPct val="9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lumMod val="65000"/>
                      <a:lumOff val="35000"/>
                    </a:prstClr>
                  </a:solidFill>
                  <a:effectLst/>
                  <a:uLnTx/>
                  <a:uFillTx/>
                  <a:latin typeface="Roboto" pitchFamily="2" charset="0"/>
                  <a:ea typeface="Roboto" pitchFamily="2" charset="0"/>
                  <a:cs typeface="Roboto Condensed" panose="02000000000000000000" pitchFamily="2" charset="0"/>
                </a:rPr>
                <a:t>Potential to reduce building utility costs</a:t>
              </a:r>
            </a:p>
          </p:txBody>
        </p:sp>
      </p:grpSp>
      <p:sp>
        <p:nvSpPr>
          <p:cNvPr id="7" name="TextBox 6">
            <a:extLst>
              <a:ext uri="{FF2B5EF4-FFF2-40B4-BE49-F238E27FC236}">
                <a16:creationId xmlns:a16="http://schemas.microsoft.com/office/drawing/2014/main" id="{4D3EA20B-CE4F-B3A2-27B9-55BABEA2428F}"/>
              </a:ext>
            </a:extLst>
          </p:cNvPr>
          <p:cNvSpPr txBox="1"/>
          <p:nvPr/>
        </p:nvSpPr>
        <p:spPr>
          <a:xfrm>
            <a:off x="397248" y="4960672"/>
            <a:ext cx="3142207" cy="13234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Roboto" pitchFamily="2" charset="0"/>
                <a:ea typeface="Roboto" pitchFamily="2" charset="0"/>
                <a:cs typeface="+mn-cs"/>
              </a:rPr>
              <a:t>Audience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Roboto" pitchFamily="2" charset="0"/>
                <a:ea typeface="Roboto" pitchFamily="2" charset="0"/>
                <a:cs typeface="+mn-cs"/>
              </a:rPr>
              <a:t>Participation</a:t>
            </a:r>
          </a:p>
        </p:txBody>
      </p:sp>
    </p:spTree>
    <p:extLst>
      <p:ext uri="{BB962C8B-B14F-4D97-AF65-F5344CB8AC3E}">
        <p14:creationId xmlns:p14="http://schemas.microsoft.com/office/powerpoint/2010/main" val="19434057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3000" tmFilter="0, 0; .2, .5; .8, .5; 1, 0"/>
                                        <p:tgtEl>
                                          <p:spTgt spid="7"/>
                                        </p:tgtEl>
                                      </p:cBhvr>
                                    </p:animEffect>
                                    <p:animScale>
                                      <p:cBhvr>
                                        <p:cTn id="7" dur="150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oup of people in a city&#10;&#10;Description automatically generated with low confidence">
            <a:extLst>
              <a:ext uri="{FF2B5EF4-FFF2-40B4-BE49-F238E27FC236}">
                <a16:creationId xmlns:a16="http://schemas.microsoft.com/office/drawing/2014/main" id="{1742358C-B6F3-FE8E-84C4-7581A2C275B0}"/>
              </a:ext>
            </a:extLst>
          </p:cNvPr>
          <p:cNvPicPr>
            <a:picLocks noChangeAspect="1"/>
          </p:cNvPicPr>
          <p:nvPr/>
        </p:nvPicPr>
        <p:blipFill rotWithShape="1">
          <a:blip r:embed="rId3" cstate="screen">
            <a:alphaModFix amt="20000"/>
            <a:duotone>
              <a:prstClr val="black"/>
              <a:schemeClr val="accent1">
                <a:tint val="45000"/>
                <a:satMod val="400000"/>
              </a:schemeClr>
            </a:duotone>
            <a:extLst>
              <a:ext uri="{28A0092B-C50C-407E-A947-70E740481C1C}">
                <a14:useLocalDpi xmlns:a14="http://schemas.microsoft.com/office/drawing/2010/main"/>
              </a:ext>
            </a:extLst>
          </a:blip>
          <a:srcRect l="-3"/>
          <a:stretch/>
        </p:blipFill>
        <p:spPr>
          <a:xfrm>
            <a:off x="0" y="-1"/>
            <a:ext cx="12192000" cy="6858001"/>
          </a:xfrm>
          <a:prstGeom prst="rect">
            <a:avLst/>
          </a:prstGeom>
        </p:spPr>
      </p:pic>
      <p:sp>
        <p:nvSpPr>
          <p:cNvPr id="3" name="TextBox 2">
            <a:extLst>
              <a:ext uri="{FF2B5EF4-FFF2-40B4-BE49-F238E27FC236}">
                <a16:creationId xmlns:a16="http://schemas.microsoft.com/office/drawing/2014/main" id="{F0864C8F-771B-160F-A8D8-9AF15579ECD1}"/>
              </a:ext>
            </a:extLst>
          </p:cNvPr>
          <p:cNvSpPr txBox="1"/>
          <p:nvPr/>
        </p:nvSpPr>
        <p:spPr>
          <a:xfrm>
            <a:off x="5064918" y="1882423"/>
            <a:ext cx="6786655" cy="3093154"/>
          </a:xfrm>
          <a:prstGeom prst="rect">
            <a:avLst/>
          </a:prstGeom>
          <a:noFill/>
          <a:effectLst>
            <a:outerShdw blurRad="50800" dist="38100" dir="2700000" algn="tl" rotWithShape="0">
              <a:schemeClr val="tx1">
                <a:alpha val="40000"/>
              </a:schemeClr>
            </a:outerShdw>
          </a:effectLst>
        </p:spPr>
        <p:txBody>
          <a:bodyPr wrap="square" rtlCol="0" anchor="ctr">
            <a:spAutoFit/>
          </a:bodyPr>
          <a:lstStyle/>
          <a:p>
            <a:pPr marL="0" marR="0" lvl="0" indent="0" defTabSz="457200" rtl="0" eaLnBrk="1" fontAlgn="auto" latinLnBrk="0" hangingPunct="1">
              <a:lnSpc>
                <a:spcPct val="90000"/>
              </a:lnSpc>
              <a:spcBef>
                <a:spcPts val="0"/>
              </a:spcBef>
              <a:spcAft>
                <a:spcPts val="1800"/>
              </a:spcAft>
              <a:buClrTx/>
              <a:buSzTx/>
              <a:buFontTx/>
              <a:buNone/>
              <a:tabLst/>
              <a:defRPr/>
            </a:pPr>
            <a:r>
              <a:rPr kumimoji="0" lang="en-US" sz="6000" b="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Roboto" pitchFamily="2" charset="0"/>
                <a:ea typeface="Roboto" pitchFamily="2" charset="0"/>
                <a:cs typeface="Roboto" pitchFamily="2" charset="0"/>
              </a:rPr>
              <a:t>Building Decarbonization</a:t>
            </a:r>
          </a:p>
          <a:p>
            <a:pPr marL="2520950" marR="0" lvl="1" indent="-2513013" defTabSz="457200" rtl="0" eaLnBrk="1" fontAlgn="auto" latinLnBrk="0" hangingPunct="1">
              <a:lnSpc>
                <a:spcPct val="100000"/>
              </a:lnSpc>
              <a:spcBef>
                <a:spcPts val="0"/>
              </a:spcBef>
              <a:buClr>
                <a:srgbClr val="FF0000"/>
              </a:buClr>
              <a:buSzPct val="100000"/>
              <a:defRPr/>
            </a:pPr>
            <a:r>
              <a:rPr kumimoji="0" lang="en-US" sz="3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Roboto Medium" pitchFamily="2" charset="0"/>
                <a:ea typeface="Roboto Medium" pitchFamily="2" charset="0"/>
                <a:cs typeface="Roboto" panose="02000000000000000000" pitchFamily="2" charset="0"/>
              </a:rPr>
              <a:t>whole life </a:t>
            </a:r>
            <a:r>
              <a:rPr lang="en-US" sz="3600" dirty="0">
                <a:solidFill>
                  <a:schemeClr val="bg1"/>
                </a:solidFill>
                <a:effectLst>
                  <a:outerShdw blurRad="38100" dist="38100" dir="2700000" algn="tl">
                    <a:srgbClr val="000000">
                      <a:alpha val="43137"/>
                    </a:srgbClr>
                  </a:outerShdw>
                </a:effectLst>
                <a:latin typeface="Roboto Medium" pitchFamily="2" charset="0"/>
                <a:ea typeface="Roboto Medium" pitchFamily="2" charset="0"/>
                <a:cs typeface="Roboto" panose="02000000000000000000" pitchFamily="2" charset="0"/>
              </a:rPr>
              <a:t>= </a:t>
            </a:r>
            <a:r>
              <a:rPr kumimoji="0" lang="en-US" sz="3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Roboto Medium" pitchFamily="2" charset="0"/>
                <a:ea typeface="Roboto Medium" pitchFamily="2" charset="0"/>
                <a:cs typeface="Roboto" panose="02000000000000000000" pitchFamily="2" charset="0"/>
              </a:rPr>
              <a:t>operational</a:t>
            </a:r>
            <a:r>
              <a:rPr lang="en-US" sz="3600" dirty="0">
                <a:solidFill>
                  <a:schemeClr val="bg1"/>
                </a:solidFill>
                <a:effectLst>
                  <a:outerShdw blurRad="38100" dist="38100" dir="2700000" algn="tl">
                    <a:srgbClr val="000000">
                      <a:alpha val="43137"/>
                    </a:srgbClr>
                  </a:outerShdw>
                </a:effectLst>
                <a:latin typeface="Roboto Medium" pitchFamily="2" charset="0"/>
                <a:ea typeface="Roboto Medium" pitchFamily="2" charset="0"/>
                <a:cs typeface="Roboto" panose="02000000000000000000" pitchFamily="2" charset="0"/>
              </a:rPr>
              <a:t> </a:t>
            </a:r>
          </a:p>
          <a:p>
            <a:pPr marL="2520950" marR="0" lvl="1" indent="-2513013" defTabSz="457200" rtl="0" eaLnBrk="1" fontAlgn="auto" latinLnBrk="0" hangingPunct="1">
              <a:lnSpc>
                <a:spcPct val="100000"/>
              </a:lnSpc>
              <a:spcBef>
                <a:spcPts val="0"/>
              </a:spcBef>
              <a:buClr>
                <a:srgbClr val="FF0000"/>
              </a:buClr>
              <a:buSzPct val="100000"/>
              <a:defRPr/>
            </a:pPr>
            <a:r>
              <a:rPr lang="en-US" sz="3600" dirty="0">
                <a:solidFill>
                  <a:schemeClr val="bg1"/>
                </a:solidFill>
                <a:effectLst>
                  <a:outerShdw blurRad="38100" dist="38100" dir="2700000" algn="tl">
                    <a:srgbClr val="000000">
                      <a:alpha val="43137"/>
                    </a:srgbClr>
                  </a:outerShdw>
                </a:effectLst>
                <a:latin typeface="Roboto Medium" pitchFamily="2" charset="0"/>
                <a:ea typeface="Roboto Medium" pitchFamily="2" charset="0"/>
                <a:cs typeface="Roboto" panose="02000000000000000000" pitchFamily="2" charset="0"/>
              </a:rPr>
              <a:t>                     + </a:t>
            </a:r>
            <a:r>
              <a:rPr kumimoji="0" lang="en-US" sz="3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Roboto Medium" pitchFamily="2" charset="0"/>
                <a:ea typeface="Roboto Medium" pitchFamily="2" charset="0"/>
                <a:cs typeface="Roboto" panose="02000000000000000000" pitchFamily="2" charset="0"/>
              </a:rPr>
              <a:t>embodied</a:t>
            </a:r>
          </a:p>
        </p:txBody>
      </p:sp>
      <p:pic>
        <p:nvPicPr>
          <p:cNvPr id="5" name="Picture 4">
            <a:extLst>
              <a:ext uri="{FF2B5EF4-FFF2-40B4-BE49-F238E27FC236}">
                <a16:creationId xmlns:a16="http://schemas.microsoft.com/office/drawing/2014/main" id="{65C75B76-871F-4B80-734D-1AF5966D2789}"/>
              </a:ext>
            </a:extLst>
          </p:cNvPr>
          <p:cNvPicPr>
            <a:picLocks noChangeAspect="1"/>
          </p:cNvPicPr>
          <p:nvPr/>
        </p:nvPicPr>
        <p:blipFill>
          <a:blip r:embed="rId4"/>
          <a:stretch>
            <a:fillRect/>
          </a:stretch>
        </p:blipFill>
        <p:spPr>
          <a:xfrm>
            <a:off x="1023878" y="1643272"/>
            <a:ext cx="3155912" cy="3347694"/>
          </a:xfrm>
          <a:prstGeom prst="rect">
            <a:avLst/>
          </a:prstGeom>
        </p:spPr>
      </p:pic>
    </p:spTree>
    <p:extLst>
      <p:ext uri="{BB962C8B-B14F-4D97-AF65-F5344CB8AC3E}">
        <p14:creationId xmlns:p14="http://schemas.microsoft.com/office/powerpoint/2010/main" val="383360343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74B12-5288-E9CE-6B7E-4249841A10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F6AB3-8BB3-842E-FAB7-4C08BEF46E27}"/>
              </a:ext>
            </a:extLst>
          </p:cNvPr>
          <p:cNvSpPr>
            <a:spLocks noGrp="1"/>
          </p:cNvSpPr>
          <p:nvPr>
            <p:ph type="title" idx="4294967295"/>
          </p:nvPr>
        </p:nvSpPr>
        <p:spPr>
          <a:xfrm>
            <a:off x="0" y="425450"/>
            <a:ext cx="3791415" cy="6255289"/>
          </a:xfrm>
          <a:noFill/>
          <a:effectLst/>
        </p:spPr>
        <p:txBody>
          <a:bodyPr vert="horz" anchor="ctr">
            <a:noAutofit/>
          </a:bodyPr>
          <a:lstStyle/>
          <a:p>
            <a:pPr algn="ctr"/>
            <a:r>
              <a:rPr lang="en-US" sz="6600" b="1" dirty="0">
                <a:solidFill>
                  <a:srgbClr val="00549B"/>
                </a:solidFill>
                <a:latin typeface="Roboto Condensed" panose="02000000000000000000" pitchFamily="2" charset="0"/>
                <a:cs typeface="Roboto Condensed" panose="02000000000000000000" pitchFamily="2" charset="0"/>
              </a:rPr>
              <a:t>Agenda</a:t>
            </a:r>
          </a:p>
        </p:txBody>
      </p:sp>
      <p:sp>
        <p:nvSpPr>
          <p:cNvPr id="4" name="TextBox 3">
            <a:extLst>
              <a:ext uri="{FF2B5EF4-FFF2-40B4-BE49-F238E27FC236}">
                <a16:creationId xmlns:a16="http://schemas.microsoft.com/office/drawing/2014/main" id="{420AE248-5714-3378-3BA4-1CB5BFB82C5E}"/>
              </a:ext>
            </a:extLst>
          </p:cNvPr>
          <p:cNvSpPr txBox="1"/>
          <p:nvPr/>
        </p:nvSpPr>
        <p:spPr>
          <a:xfrm>
            <a:off x="4264792" y="2094306"/>
            <a:ext cx="7120120" cy="4308872"/>
          </a:xfrm>
          <a:prstGeom prst="rect">
            <a:avLst/>
          </a:prstGeom>
          <a:noFill/>
        </p:spPr>
        <p:txBody>
          <a:bodyPr wrap="square" rtlCol="0">
            <a:spAutoFit/>
          </a:bodyPr>
          <a:lstStyle/>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Introduction</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Moving Towards a Low Carbon Electric Grid</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Exploring Beneficial Electrification</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Considering Electric Alternatives</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Retrofit Challenges</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ASHRAE Update</a:t>
            </a:r>
          </a:p>
        </p:txBody>
      </p:sp>
      <p:pic>
        <p:nvPicPr>
          <p:cNvPr id="3" name="Picture 2" descr="A black and white sign with white text&#10;&#10;AI-generated content may be incorrect.">
            <a:extLst>
              <a:ext uri="{FF2B5EF4-FFF2-40B4-BE49-F238E27FC236}">
                <a16:creationId xmlns:a16="http://schemas.microsoft.com/office/drawing/2014/main" id="{2B99D5A0-BA18-7EBB-9B79-209783DBAC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670" y="531242"/>
            <a:ext cx="3370354" cy="985322"/>
          </a:xfrm>
          <a:prstGeom prst="rect">
            <a:avLst/>
          </a:prstGeom>
        </p:spPr>
      </p:pic>
    </p:spTree>
    <p:extLst>
      <p:ext uri="{BB962C8B-B14F-4D97-AF65-F5344CB8AC3E}">
        <p14:creationId xmlns:p14="http://schemas.microsoft.com/office/powerpoint/2010/main" val="3015155418"/>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E1FA2C03-D00E-5339-2509-619BF9B056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302" y="1148486"/>
            <a:ext cx="8113469" cy="871695"/>
          </a:xfrm>
          <a:prstGeom prst="rect">
            <a:avLst/>
          </a:prstGeom>
        </p:spPr>
      </p:pic>
      <p:sp>
        <p:nvSpPr>
          <p:cNvPr id="11" name="TextBox 10">
            <a:extLst>
              <a:ext uri="{FF2B5EF4-FFF2-40B4-BE49-F238E27FC236}">
                <a16:creationId xmlns:a16="http://schemas.microsoft.com/office/drawing/2014/main" id="{B4077769-60D4-E641-B61E-18F8C589F136}"/>
              </a:ext>
            </a:extLst>
          </p:cNvPr>
          <p:cNvSpPr txBox="1"/>
          <p:nvPr/>
        </p:nvSpPr>
        <p:spPr>
          <a:xfrm>
            <a:off x="9900560" y="6219328"/>
            <a:ext cx="202116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75000"/>
                  </a:srgbClr>
                </a:solidFill>
                <a:effectLst/>
                <a:uLnTx/>
                <a:uFillTx/>
                <a:latin typeface="Roboto" panose="02000000000000000000" pitchFamily="2" charset="0"/>
                <a:ea typeface="Roboto" panose="02000000000000000000" pitchFamily="2" charset="0"/>
                <a:cs typeface="Roboto" panose="02000000000000000000" pitchFamily="2" charset="0"/>
              </a:rPr>
              <a:t>Source: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75000"/>
                  </a:srgbClr>
                </a:solidFill>
                <a:effectLst/>
                <a:uLnTx/>
                <a:uFillTx/>
                <a:latin typeface="Roboto" panose="02000000000000000000" pitchFamily="2" charset="0"/>
                <a:ea typeface="Roboto" panose="02000000000000000000" pitchFamily="2" charset="0"/>
                <a:cs typeface="Roboto" panose="02000000000000000000" pitchFamily="2" charset="0"/>
              </a:rPr>
              <a:t>Figure based on EN 15978:2011</a:t>
            </a:r>
          </a:p>
        </p:txBody>
      </p:sp>
      <p:sp>
        <p:nvSpPr>
          <p:cNvPr id="43" name="Rounded Rectangle 42">
            <a:extLst>
              <a:ext uri="{FF2B5EF4-FFF2-40B4-BE49-F238E27FC236}">
                <a16:creationId xmlns:a16="http://schemas.microsoft.com/office/drawing/2014/main" id="{9B3B18C5-2EFD-288F-EB17-2E14B4B9C8D3}"/>
              </a:ext>
            </a:extLst>
          </p:cNvPr>
          <p:cNvSpPr/>
          <p:nvPr/>
        </p:nvSpPr>
        <p:spPr>
          <a:xfrm>
            <a:off x="-44236" y="2067664"/>
            <a:ext cx="9582144" cy="4610995"/>
          </a:xfrm>
          <a:prstGeom prst="roundRect">
            <a:avLst>
              <a:gd name="adj" fmla="val 2373"/>
            </a:avLst>
          </a:prstGeom>
          <a:solidFill>
            <a:srgbClr val="00529B"/>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32C96EC6-F511-C433-5E2E-4EFDB699BB00}"/>
              </a:ext>
            </a:extLst>
          </p:cNvPr>
          <p:cNvSpPr/>
          <p:nvPr/>
        </p:nvSpPr>
        <p:spPr>
          <a:xfrm>
            <a:off x="9683388" y="2067664"/>
            <a:ext cx="2343130" cy="3329670"/>
          </a:xfrm>
          <a:prstGeom prst="roundRect">
            <a:avLst>
              <a:gd name="adj" fmla="val 2373"/>
            </a:avLst>
          </a:prstGeom>
          <a:solidFill>
            <a:schemeClr val="bg1">
              <a:lumMod val="7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DCA7BE23-721A-96F4-7CC4-02ED806D9D3E}"/>
              </a:ext>
            </a:extLst>
          </p:cNvPr>
          <p:cNvSpPr/>
          <p:nvPr/>
        </p:nvSpPr>
        <p:spPr>
          <a:xfrm>
            <a:off x="2500102" y="5445513"/>
            <a:ext cx="4562163" cy="1054497"/>
          </a:xfrm>
          <a:prstGeom prst="roundRect">
            <a:avLst>
              <a:gd name="adj" fmla="val 4109"/>
            </a:avLst>
          </a:prstGeom>
          <a:solidFill>
            <a:schemeClr val="bg1">
              <a:lumMod val="7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99500797-C99C-89D9-0DE1-7431B53B85F0}"/>
              </a:ext>
            </a:extLst>
          </p:cNvPr>
          <p:cNvSpPr/>
          <p:nvPr/>
        </p:nvSpPr>
        <p:spPr>
          <a:xfrm>
            <a:off x="4046886" y="5503992"/>
            <a:ext cx="2944325" cy="915392"/>
          </a:xfrm>
          <a:prstGeom prst="roundRect">
            <a:avLst>
              <a:gd name="adj" fmla="val 2545"/>
            </a:avLst>
          </a:prstGeom>
          <a:solidFill>
            <a:srgbClr val="AECA3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3" name="Rounded Rectangle 12">
            <a:extLst>
              <a:ext uri="{FF2B5EF4-FFF2-40B4-BE49-F238E27FC236}">
                <a16:creationId xmlns:a16="http://schemas.microsoft.com/office/drawing/2014/main" id="{2B283EBD-9BEF-DEC3-6852-30866809C9B6}"/>
              </a:ext>
            </a:extLst>
          </p:cNvPr>
          <p:cNvSpPr/>
          <p:nvPr/>
        </p:nvSpPr>
        <p:spPr>
          <a:xfrm>
            <a:off x="615908" y="2067664"/>
            <a:ext cx="8944082" cy="3329670"/>
          </a:xfrm>
          <a:prstGeom prst="roundRect">
            <a:avLst>
              <a:gd name="adj" fmla="val 2373"/>
            </a:avLst>
          </a:prstGeom>
          <a:solidFill>
            <a:schemeClr val="bg1">
              <a:lumMod val="7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21B4DA54-E72A-99B4-5732-ABFE4F601EB4}"/>
              </a:ext>
            </a:extLst>
          </p:cNvPr>
          <p:cNvSpPr/>
          <p:nvPr/>
        </p:nvSpPr>
        <p:spPr>
          <a:xfrm>
            <a:off x="695081" y="2435440"/>
            <a:ext cx="1747422" cy="2858428"/>
          </a:xfrm>
          <a:prstGeom prst="roundRect">
            <a:avLst>
              <a:gd name="adj" fmla="val 4961"/>
            </a:avLst>
          </a:prstGeom>
          <a:solidFill>
            <a:srgbClr val="CF5E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Product</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Stage</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(A1 – A3</a:t>
            </a:r>
            <a:r>
              <a:rPr kumimoji="0" lang="en-US" sz="12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p>
        </p:txBody>
      </p:sp>
      <p:sp>
        <p:nvSpPr>
          <p:cNvPr id="15" name="Rounded Rectangle 14">
            <a:extLst>
              <a:ext uri="{FF2B5EF4-FFF2-40B4-BE49-F238E27FC236}">
                <a16:creationId xmlns:a16="http://schemas.microsoft.com/office/drawing/2014/main" id="{083FE8B6-8301-9244-F81C-566DC716F89F}"/>
              </a:ext>
            </a:extLst>
          </p:cNvPr>
          <p:cNvSpPr/>
          <p:nvPr/>
        </p:nvSpPr>
        <p:spPr>
          <a:xfrm>
            <a:off x="2500102" y="2423524"/>
            <a:ext cx="1469883" cy="2870344"/>
          </a:xfrm>
          <a:prstGeom prst="roundRect">
            <a:avLst>
              <a:gd name="adj" fmla="val 6834"/>
            </a:avLst>
          </a:prstGeom>
          <a:solidFill>
            <a:srgbClr val="F6892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Construction</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Stage</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(A4 – A5</a:t>
            </a:r>
            <a:r>
              <a:rPr kumimoji="0" lang="en-US" sz="12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p>
        </p:txBody>
      </p:sp>
      <p:sp>
        <p:nvSpPr>
          <p:cNvPr id="16" name="Rounded Rectangle 15">
            <a:extLst>
              <a:ext uri="{FF2B5EF4-FFF2-40B4-BE49-F238E27FC236}">
                <a16:creationId xmlns:a16="http://schemas.microsoft.com/office/drawing/2014/main" id="{198FAA17-28C5-B227-38D4-A3FFAA6265E2}"/>
              </a:ext>
            </a:extLst>
          </p:cNvPr>
          <p:cNvSpPr/>
          <p:nvPr/>
        </p:nvSpPr>
        <p:spPr>
          <a:xfrm>
            <a:off x="4027584" y="2435440"/>
            <a:ext cx="2963628" cy="2858428"/>
          </a:xfrm>
          <a:prstGeom prst="roundRect">
            <a:avLst>
              <a:gd name="adj" fmla="val 2545"/>
            </a:avLst>
          </a:prstGeom>
          <a:solidFill>
            <a:srgbClr val="AECA3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Use</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Stage</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(B1 – B7</a:t>
            </a:r>
            <a:r>
              <a:rPr kumimoji="0" lang="en-US" sz="12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p>
        </p:txBody>
      </p:sp>
      <p:sp>
        <p:nvSpPr>
          <p:cNvPr id="17" name="Rounded Rectangle 16">
            <a:extLst>
              <a:ext uri="{FF2B5EF4-FFF2-40B4-BE49-F238E27FC236}">
                <a16:creationId xmlns:a16="http://schemas.microsoft.com/office/drawing/2014/main" id="{7561DA9E-BDC7-2252-CD9F-B33D3D34ABE2}"/>
              </a:ext>
            </a:extLst>
          </p:cNvPr>
          <p:cNvSpPr/>
          <p:nvPr/>
        </p:nvSpPr>
        <p:spPr>
          <a:xfrm>
            <a:off x="7062265" y="2423524"/>
            <a:ext cx="2360749" cy="2870344"/>
          </a:xfrm>
          <a:prstGeom prst="roundRect">
            <a:avLst>
              <a:gd name="adj" fmla="val 4647"/>
            </a:avLst>
          </a:prstGeom>
          <a:solidFill>
            <a:srgbClr val="00ADE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End of Life</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Stage</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(C1 – C4</a:t>
            </a:r>
            <a:r>
              <a:rPr kumimoji="0" lang="en-US" sz="12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p>
        </p:txBody>
      </p:sp>
      <p:sp>
        <p:nvSpPr>
          <p:cNvPr id="18" name="Rounded Rectangle 17">
            <a:extLst>
              <a:ext uri="{FF2B5EF4-FFF2-40B4-BE49-F238E27FC236}">
                <a16:creationId xmlns:a16="http://schemas.microsoft.com/office/drawing/2014/main" id="{7D86F38D-6D7B-4313-8E1D-068C1DBBF845}"/>
              </a:ext>
            </a:extLst>
          </p:cNvPr>
          <p:cNvSpPr/>
          <p:nvPr/>
        </p:nvSpPr>
        <p:spPr>
          <a:xfrm rot="16200000">
            <a:off x="-35972" y="3944401"/>
            <a:ext cx="2069565" cy="49153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F5E35"/>
                </a:solidFill>
                <a:effectLst/>
                <a:uLnTx/>
                <a:uFillTx/>
                <a:latin typeface="Roboto Medium" panose="02000000000000000000" pitchFamily="2" charset="0"/>
                <a:ea typeface="Roboto Medium" panose="02000000000000000000" pitchFamily="2" charset="0"/>
                <a:cs typeface="Roboto Medium" panose="02000000000000000000" pitchFamily="2" charset="0"/>
              </a:rPr>
              <a:t>A1: Raw material supply</a:t>
            </a:r>
          </a:p>
        </p:txBody>
      </p:sp>
      <p:sp>
        <p:nvSpPr>
          <p:cNvPr id="19" name="Rounded Rectangle 18">
            <a:extLst>
              <a:ext uri="{FF2B5EF4-FFF2-40B4-BE49-F238E27FC236}">
                <a16:creationId xmlns:a16="http://schemas.microsoft.com/office/drawing/2014/main" id="{7D10F569-E2AE-A1DE-EF72-0B07FF45B798}"/>
              </a:ext>
            </a:extLst>
          </p:cNvPr>
          <p:cNvSpPr/>
          <p:nvPr/>
        </p:nvSpPr>
        <p:spPr>
          <a:xfrm rot="16200000">
            <a:off x="531974" y="3944401"/>
            <a:ext cx="2069565" cy="49153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F5E35"/>
                </a:solidFill>
                <a:effectLst/>
                <a:uLnTx/>
                <a:uFillTx/>
                <a:latin typeface="Roboto Medium" panose="02000000000000000000" pitchFamily="2" charset="0"/>
                <a:ea typeface="Roboto Medium" panose="02000000000000000000" pitchFamily="2" charset="0"/>
                <a:cs typeface="Roboto Medium" panose="02000000000000000000" pitchFamily="2" charset="0"/>
              </a:rPr>
              <a:t>A2: Transport to factory</a:t>
            </a:r>
          </a:p>
        </p:txBody>
      </p:sp>
      <p:sp>
        <p:nvSpPr>
          <p:cNvPr id="20" name="Rounded Rectangle 19">
            <a:extLst>
              <a:ext uri="{FF2B5EF4-FFF2-40B4-BE49-F238E27FC236}">
                <a16:creationId xmlns:a16="http://schemas.microsoft.com/office/drawing/2014/main" id="{91DF0156-FD66-3CAD-B982-CFD9A8302070}"/>
              </a:ext>
            </a:extLst>
          </p:cNvPr>
          <p:cNvSpPr/>
          <p:nvPr/>
        </p:nvSpPr>
        <p:spPr>
          <a:xfrm rot="16200000">
            <a:off x="1092471" y="3944401"/>
            <a:ext cx="2069565" cy="49153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F5E35"/>
                </a:solidFill>
                <a:effectLst/>
                <a:uLnTx/>
                <a:uFillTx/>
                <a:latin typeface="Roboto Medium" panose="02000000000000000000" pitchFamily="2" charset="0"/>
                <a:ea typeface="Roboto Medium" panose="02000000000000000000" pitchFamily="2" charset="0"/>
                <a:cs typeface="Roboto Medium" panose="02000000000000000000" pitchFamily="2" charset="0"/>
              </a:rPr>
              <a:t>A3: Manufacturing</a:t>
            </a:r>
          </a:p>
        </p:txBody>
      </p:sp>
      <p:sp>
        <p:nvSpPr>
          <p:cNvPr id="21" name="Rounded Rectangle 20">
            <a:extLst>
              <a:ext uri="{FF2B5EF4-FFF2-40B4-BE49-F238E27FC236}">
                <a16:creationId xmlns:a16="http://schemas.microsoft.com/office/drawing/2014/main" id="{8AF3A7DF-A306-2A8D-BC2E-D87C69B6BFD0}"/>
              </a:ext>
            </a:extLst>
          </p:cNvPr>
          <p:cNvSpPr/>
          <p:nvPr/>
        </p:nvSpPr>
        <p:spPr>
          <a:xfrm rot="16200000">
            <a:off x="1850406" y="3881715"/>
            <a:ext cx="2078050" cy="62538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68920"/>
                </a:solidFill>
                <a:effectLst/>
                <a:uLnTx/>
                <a:uFillTx/>
                <a:latin typeface="Roboto Medium" panose="02000000000000000000" pitchFamily="2" charset="0"/>
                <a:ea typeface="Roboto Medium" panose="02000000000000000000" pitchFamily="2" charset="0"/>
                <a:cs typeface="Roboto Medium" panose="02000000000000000000" pitchFamily="2" charset="0"/>
              </a:rPr>
              <a:t>A4: Transport to site</a:t>
            </a:r>
            <a:endParaRPr kumimoji="0" lang="en-US" sz="1200" b="0" i="0" u="none" strike="noStrike" kern="1200" cap="none" spc="0" normalizeH="0" baseline="0" noProof="0" dirty="0">
              <a:ln>
                <a:noFill/>
              </a:ln>
              <a:solidFill>
                <a:srgbClr val="F6892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2" name="Rounded Rectangle 21">
            <a:extLst>
              <a:ext uri="{FF2B5EF4-FFF2-40B4-BE49-F238E27FC236}">
                <a16:creationId xmlns:a16="http://schemas.microsoft.com/office/drawing/2014/main" id="{E356EC1E-06D9-FE90-9FD2-14AEFDF868BA}"/>
              </a:ext>
            </a:extLst>
          </p:cNvPr>
          <p:cNvSpPr/>
          <p:nvPr/>
        </p:nvSpPr>
        <p:spPr>
          <a:xfrm rot="16200000">
            <a:off x="2556988" y="3881715"/>
            <a:ext cx="2078050" cy="62538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68920"/>
                </a:solidFill>
                <a:effectLst/>
                <a:uLnTx/>
                <a:uFillTx/>
                <a:latin typeface="Roboto Medium" panose="02000000000000000000" pitchFamily="2" charset="0"/>
                <a:ea typeface="Roboto Medium" panose="02000000000000000000" pitchFamily="2" charset="0"/>
                <a:cs typeface="Roboto Medium" panose="02000000000000000000" pitchFamily="2" charset="0"/>
              </a:rPr>
              <a:t>A5: Construction and installation process</a:t>
            </a:r>
            <a:endParaRPr kumimoji="0" lang="en-US" sz="1200" b="0" i="0" u="none" strike="noStrike" kern="1200" cap="none" spc="0" normalizeH="0" baseline="0" noProof="0" dirty="0">
              <a:ln>
                <a:noFill/>
              </a:ln>
              <a:solidFill>
                <a:srgbClr val="F6892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3" name="Rounded Rectangle 22">
            <a:extLst>
              <a:ext uri="{FF2B5EF4-FFF2-40B4-BE49-F238E27FC236}">
                <a16:creationId xmlns:a16="http://schemas.microsoft.com/office/drawing/2014/main" id="{FB992E45-AA26-E4A1-90E8-8168D22AB79D}"/>
              </a:ext>
            </a:extLst>
          </p:cNvPr>
          <p:cNvSpPr/>
          <p:nvPr/>
        </p:nvSpPr>
        <p:spPr>
          <a:xfrm rot="16200000">
            <a:off x="3315384" y="3944456"/>
            <a:ext cx="2069565" cy="4914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ECA38"/>
                </a:solidFill>
                <a:effectLst/>
                <a:uLnTx/>
                <a:uFillTx/>
                <a:latin typeface="Roboto Medium" panose="02000000000000000000" pitchFamily="2" charset="0"/>
                <a:ea typeface="Roboto Medium" panose="02000000000000000000" pitchFamily="2" charset="0"/>
                <a:cs typeface="Roboto Medium" panose="02000000000000000000" pitchFamily="2" charset="0"/>
              </a:rPr>
              <a:t>B1: Use</a:t>
            </a:r>
            <a:endParaRPr kumimoji="0" lang="en-US" sz="1200" b="0" i="0" u="none" strike="noStrike" kern="1200" cap="none" spc="0" normalizeH="0" baseline="0" noProof="0" dirty="0">
              <a:ln>
                <a:noFill/>
              </a:ln>
              <a:solidFill>
                <a:srgbClr val="AECA38"/>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4" name="Rounded Rectangle 23">
            <a:extLst>
              <a:ext uri="{FF2B5EF4-FFF2-40B4-BE49-F238E27FC236}">
                <a16:creationId xmlns:a16="http://schemas.microsoft.com/office/drawing/2014/main" id="{2131B67B-30AF-CD81-5B94-B4290A63428D}"/>
              </a:ext>
            </a:extLst>
          </p:cNvPr>
          <p:cNvSpPr/>
          <p:nvPr/>
        </p:nvSpPr>
        <p:spPr>
          <a:xfrm rot="16200000">
            <a:off x="3895516" y="3944456"/>
            <a:ext cx="2069565" cy="4914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ECA38"/>
                </a:solidFill>
                <a:effectLst/>
                <a:uLnTx/>
                <a:uFillTx/>
                <a:latin typeface="Roboto Medium" panose="02000000000000000000" pitchFamily="2" charset="0"/>
                <a:ea typeface="Roboto Medium" panose="02000000000000000000" pitchFamily="2" charset="0"/>
                <a:cs typeface="Roboto Medium" panose="02000000000000000000" pitchFamily="2" charset="0"/>
              </a:rPr>
              <a:t>B2: Maintenance</a:t>
            </a:r>
            <a:endParaRPr kumimoji="0" lang="en-US" sz="1200" b="0" i="0" u="none" strike="noStrike" kern="1200" cap="none" spc="0" normalizeH="0" baseline="0" noProof="0" dirty="0">
              <a:ln>
                <a:noFill/>
              </a:ln>
              <a:solidFill>
                <a:srgbClr val="AECA38"/>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5" name="Rounded Rectangle 24">
            <a:extLst>
              <a:ext uri="{FF2B5EF4-FFF2-40B4-BE49-F238E27FC236}">
                <a16:creationId xmlns:a16="http://schemas.microsoft.com/office/drawing/2014/main" id="{0F3037B9-BED8-20F9-00E0-C8C14E2A799C}"/>
              </a:ext>
            </a:extLst>
          </p:cNvPr>
          <p:cNvSpPr/>
          <p:nvPr/>
        </p:nvSpPr>
        <p:spPr>
          <a:xfrm rot="16200000">
            <a:off x="4475237" y="3944456"/>
            <a:ext cx="2069565" cy="4914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ECA38"/>
                </a:solidFill>
                <a:effectLst/>
                <a:uLnTx/>
                <a:uFillTx/>
                <a:latin typeface="Roboto Medium" panose="02000000000000000000" pitchFamily="2" charset="0"/>
                <a:ea typeface="Roboto Medium" panose="02000000000000000000" pitchFamily="2" charset="0"/>
                <a:cs typeface="Roboto Medium" panose="02000000000000000000" pitchFamily="2" charset="0"/>
              </a:rPr>
              <a:t>B3: Repair</a:t>
            </a:r>
            <a:endParaRPr kumimoji="0" lang="en-US" sz="1200" b="0" i="0" u="none" strike="noStrike" kern="1200" cap="none" spc="0" normalizeH="0" baseline="0" noProof="0" dirty="0">
              <a:ln>
                <a:noFill/>
              </a:ln>
              <a:solidFill>
                <a:srgbClr val="AECA38"/>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6" name="Rounded Rectangle 25">
            <a:extLst>
              <a:ext uri="{FF2B5EF4-FFF2-40B4-BE49-F238E27FC236}">
                <a16:creationId xmlns:a16="http://schemas.microsoft.com/office/drawing/2014/main" id="{83DD1738-3F2A-217F-9CEE-21DE37B72B20}"/>
              </a:ext>
            </a:extLst>
          </p:cNvPr>
          <p:cNvSpPr/>
          <p:nvPr/>
        </p:nvSpPr>
        <p:spPr>
          <a:xfrm rot="16200000">
            <a:off x="5054958" y="3944456"/>
            <a:ext cx="2069565" cy="4914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ECA38"/>
                </a:solidFill>
                <a:effectLst/>
                <a:uLnTx/>
                <a:uFillTx/>
                <a:latin typeface="Roboto Medium" panose="02000000000000000000" pitchFamily="2" charset="0"/>
                <a:ea typeface="Roboto Medium" panose="02000000000000000000" pitchFamily="2" charset="0"/>
                <a:cs typeface="Roboto Medium" panose="02000000000000000000" pitchFamily="2" charset="0"/>
              </a:rPr>
              <a:t>B4: Replacement</a:t>
            </a:r>
            <a:endParaRPr kumimoji="0" lang="en-US" sz="1200" b="0" i="0" u="none" strike="noStrike" kern="1200" cap="none" spc="0" normalizeH="0" baseline="0" noProof="0" dirty="0">
              <a:ln>
                <a:noFill/>
              </a:ln>
              <a:solidFill>
                <a:srgbClr val="AECA38"/>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7" name="Rounded Rectangle 26">
            <a:extLst>
              <a:ext uri="{FF2B5EF4-FFF2-40B4-BE49-F238E27FC236}">
                <a16:creationId xmlns:a16="http://schemas.microsoft.com/office/drawing/2014/main" id="{F7997CC1-BAF3-B850-2823-3117BA990D7E}"/>
              </a:ext>
            </a:extLst>
          </p:cNvPr>
          <p:cNvSpPr/>
          <p:nvPr/>
        </p:nvSpPr>
        <p:spPr>
          <a:xfrm rot="16200000">
            <a:off x="5640518" y="3944456"/>
            <a:ext cx="2069565" cy="4914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ECA38"/>
                </a:solidFill>
                <a:effectLst/>
                <a:uLnTx/>
                <a:uFillTx/>
                <a:latin typeface="Roboto Medium" panose="02000000000000000000" pitchFamily="2" charset="0"/>
                <a:ea typeface="Roboto Medium" panose="02000000000000000000" pitchFamily="2" charset="0"/>
                <a:cs typeface="Roboto Medium" panose="02000000000000000000" pitchFamily="2" charset="0"/>
              </a:rPr>
              <a:t>B5: Refurbishment</a:t>
            </a:r>
            <a:endParaRPr kumimoji="0" lang="en-US" sz="1200" b="0" i="0" u="none" strike="noStrike" kern="1200" cap="none" spc="0" normalizeH="0" baseline="0" noProof="0" dirty="0">
              <a:ln>
                <a:noFill/>
              </a:ln>
              <a:solidFill>
                <a:srgbClr val="AECA38"/>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8" name="Rounded Rectangle 27">
            <a:extLst>
              <a:ext uri="{FF2B5EF4-FFF2-40B4-BE49-F238E27FC236}">
                <a16:creationId xmlns:a16="http://schemas.microsoft.com/office/drawing/2014/main" id="{A1B54B84-6F73-1D97-032B-7DE929E5B6B7}"/>
              </a:ext>
            </a:extLst>
          </p:cNvPr>
          <p:cNvSpPr/>
          <p:nvPr/>
        </p:nvSpPr>
        <p:spPr>
          <a:xfrm>
            <a:off x="4104455" y="5564635"/>
            <a:ext cx="2833145" cy="36812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ECA38"/>
                </a:solidFill>
                <a:effectLst/>
                <a:uLnTx/>
                <a:uFillTx/>
                <a:latin typeface="Roboto Medium" panose="02000000000000000000" pitchFamily="2" charset="0"/>
                <a:ea typeface="Roboto Medium" panose="02000000000000000000" pitchFamily="2" charset="0"/>
                <a:cs typeface="Roboto Medium" panose="02000000000000000000" pitchFamily="2" charset="0"/>
              </a:rPr>
              <a:t>B6: Operational energy use</a:t>
            </a:r>
            <a:endParaRPr kumimoji="0" lang="en-US" sz="1200" b="0" i="0" u="none" strike="noStrike" kern="1200" cap="none" spc="0" normalizeH="0" baseline="0" noProof="0" dirty="0">
              <a:ln>
                <a:noFill/>
              </a:ln>
              <a:solidFill>
                <a:srgbClr val="AECA38"/>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9" name="Rounded Rectangle 28">
            <a:extLst>
              <a:ext uri="{FF2B5EF4-FFF2-40B4-BE49-F238E27FC236}">
                <a16:creationId xmlns:a16="http://schemas.microsoft.com/office/drawing/2014/main" id="{F46A98A3-1ADA-32EB-7254-502FF7E4B3B7}"/>
              </a:ext>
            </a:extLst>
          </p:cNvPr>
          <p:cNvSpPr/>
          <p:nvPr/>
        </p:nvSpPr>
        <p:spPr>
          <a:xfrm>
            <a:off x="4104455" y="5986531"/>
            <a:ext cx="2833145" cy="36146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ECA38"/>
                </a:solidFill>
                <a:effectLst/>
                <a:uLnTx/>
                <a:uFillTx/>
                <a:latin typeface="Roboto Medium" panose="02000000000000000000" pitchFamily="2" charset="0"/>
                <a:ea typeface="Roboto Medium" panose="02000000000000000000" pitchFamily="2" charset="0"/>
                <a:cs typeface="Roboto Medium" panose="02000000000000000000" pitchFamily="2" charset="0"/>
              </a:rPr>
              <a:t>B7: Operational water use</a:t>
            </a:r>
            <a:endParaRPr kumimoji="0" lang="en-US" sz="1200" b="0" i="0" u="none" strike="noStrike" kern="1200" cap="none" spc="0" normalizeH="0" baseline="0" noProof="0" dirty="0">
              <a:ln>
                <a:noFill/>
              </a:ln>
              <a:solidFill>
                <a:srgbClr val="AECA38"/>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0" name="Rounded Rectangle 29">
            <a:extLst>
              <a:ext uri="{FF2B5EF4-FFF2-40B4-BE49-F238E27FC236}">
                <a16:creationId xmlns:a16="http://schemas.microsoft.com/office/drawing/2014/main" id="{E667AE10-1825-ADAB-8637-B30E67DA3560}"/>
              </a:ext>
            </a:extLst>
          </p:cNvPr>
          <p:cNvSpPr/>
          <p:nvPr/>
        </p:nvSpPr>
        <p:spPr>
          <a:xfrm rot="16200000">
            <a:off x="6359919" y="3944456"/>
            <a:ext cx="2069565" cy="4914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ADEF"/>
                </a:solidFill>
                <a:effectLst/>
                <a:uLnTx/>
                <a:uFillTx/>
                <a:latin typeface="Roboto Medium" panose="02000000000000000000" pitchFamily="2" charset="0"/>
                <a:ea typeface="Roboto Medium" panose="02000000000000000000" pitchFamily="2" charset="0"/>
                <a:cs typeface="Roboto Medium" panose="02000000000000000000" pitchFamily="2" charset="0"/>
              </a:rPr>
              <a:t>C1: Deconstruction / demolition</a:t>
            </a:r>
            <a:endParaRPr kumimoji="0" lang="en-US" sz="1200" b="0" i="0" u="none" strike="noStrike" kern="1200" cap="none" spc="0" normalizeH="0" baseline="0" noProof="0" dirty="0">
              <a:ln>
                <a:noFill/>
              </a:ln>
              <a:solidFill>
                <a:srgbClr val="00ADE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1" name="Rounded Rectangle 30">
            <a:extLst>
              <a:ext uri="{FF2B5EF4-FFF2-40B4-BE49-F238E27FC236}">
                <a16:creationId xmlns:a16="http://schemas.microsoft.com/office/drawing/2014/main" id="{BCA0E51F-BD67-D085-503C-C7175FC5FEA0}"/>
              </a:ext>
            </a:extLst>
          </p:cNvPr>
          <p:cNvSpPr/>
          <p:nvPr/>
        </p:nvSpPr>
        <p:spPr>
          <a:xfrm rot="16200000">
            <a:off x="6932470" y="3944456"/>
            <a:ext cx="2069565" cy="4914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ADEF"/>
                </a:solidFill>
                <a:effectLst/>
                <a:uLnTx/>
                <a:uFillTx/>
                <a:latin typeface="Roboto Medium" panose="02000000000000000000" pitchFamily="2" charset="0"/>
                <a:ea typeface="Roboto Medium" panose="02000000000000000000" pitchFamily="2" charset="0"/>
                <a:cs typeface="Roboto Medium" panose="02000000000000000000" pitchFamily="2" charset="0"/>
              </a:rPr>
              <a:t>C2: Transport to waste processing/disposal</a:t>
            </a:r>
            <a:endParaRPr kumimoji="0" lang="en-US" sz="1200" b="0" i="0" u="none" strike="noStrike" kern="1200" cap="none" spc="0" normalizeH="0" baseline="0" noProof="0" dirty="0">
              <a:ln>
                <a:noFill/>
              </a:ln>
              <a:solidFill>
                <a:srgbClr val="00ADE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2" name="Rounded Rectangle 31">
            <a:extLst>
              <a:ext uri="{FF2B5EF4-FFF2-40B4-BE49-F238E27FC236}">
                <a16:creationId xmlns:a16="http://schemas.microsoft.com/office/drawing/2014/main" id="{7B1E6086-2E91-1A40-00AF-DCBF86B09DA7}"/>
              </a:ext>
            </a:extLst>
          </p:cNvPr>
          <p:cNvSpPr/>
          <p:nvPr/>
        </p:nvSpPr>
        <p:spPr>
          <a:xfrm rot="16200000">
            <a:off x="7505021" y="3944455"/>
            <a:ext cx="2069564" cy="4914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ADEF"/>
                </a:solidFill>
                <a:effectLst/>
                <a:uLnTx/>
                <a:uFillTx/>
                <a:latin typeface="Roboto Medium" panose="02000000000000000000" pitchFamily="2" charset="0"/>
                <a:ea typeface="Roboto Medium" panose="02000000000000000000" pitchFamily="2" charset="0"/>
                <a:cs typeface="Roboto Medium" panose="02000000000000000000" pitchFamily="2" charset="0"/>
              </a:rPr>
              <a:t>C3: Waste processing</a:t>
            </a:r>
            <a:endParaRPr kumimoji="0" lang="en-US" sz="1200" b="0" i="0" u="none" strike="noStrike" kern="1200" cap="none" spc="0" normalizeH="0" baseline="0" noProof="0" dirty="0">
              <a:ln>
                <a:noFill/>
              </a:ln>
              <a:solidFill>
                <a:srgbClr val="00ADE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3" name="Rounded Rectangle 32">
            <a:extLst>
              <a:ext uri="{FF2B5EF4-FFF2-40B4-BE49-F238E27FC236}">
                <a16:creationId xmlns:a16="http://schemas.microsoft.com/office/drawing/2014/main" id="{8AE07EB1-0AAE-F193-14F3-E945CDD89410}"/>
              </a:ext>
            </a:extLst>
          </p:cNvPr>
          <p:cNvSpPr/>
          <p:nvPr/>
        </p:nvSpPr>
        <p:spPr>
          <a:xfrm rot="16200000">
            <a:off x="8077210" y="3944455"/>
            <a:ext cx="2069564" cy="4914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ADEF"/>
                </a:solidFill>
                <a:effectLst/>
                <a:uLnTx/>
                <a:uFillTx/>
                <a:latin typeface="Roboto Medium" panose="02000000000000000000" pitchFamily="2" charset="0"/>
                <a:ea typeface="Roboto Medium" panose="02000000000000000000" pitchFamily="2" charset="0"/>
                <a:cs typeface="Roboto Medium" panose="02000000000000000000" pitchFamily="2" charset="0"/>
              </a:rPr>
              <a:t>C4: Disposal of waste</a:t>
            </a:r>
            <a:endParaRPr kumimoji="0" lang="en-US" sz="1200" b="0" i="0" u="none" strike="noStrike" kern="1200" cap="none" spc="0" normalizeH="0" baseline="0" noProof="0" dirty="0">
              <a:ln>
                <a:noFill/>
              </a:ln>
              <a:solidFill>
                <a:srgbClr val="00ADE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4" name="Rounded Rectangle 33">
            <a:extLst>
              <a:ext uri="{FF2B5EF4-FFF2-40B4-BE49-F238E27FC236}">
                <a16:creationId xmlns:a16="http://schemas.microsoft.com/office/drawing/2014/main" id="{0178A0E5-BE22-4597-F975-ECD177635ACC}"/>
              </a:ext>
            </a:extLst>
          </p:cNvPr>
          <p:cNvSpPr/>
          <p:nvPr/>
        </p:nvSpPr>
        <p:spPr>
          <a:xfrm>
            <a:off x="9771451" y="2423524"/>
            <a:ext cx="2168034" cy="2870344"/>
          </a:xfrm>
          <a:prstGeom prst="roundRect">
            <a:avLst>
              <a:gd name="adj" fmla="val 4572"/>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Beyond the Building</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Life Cycle Stage</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(D</a:t>
            </a:r>
            <a:r>
              <a:rPr kumimoji="0" lang="en-US" sz="12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p>
        </p:txBody>
      </p:sp>
      <p:sp>
        <p:nvSpPr>
          <p:cNvPr id="35" name="Rounded Rectangle 34">
            <a:extLst>
              <a:ext uri="{FF2B5EF4-FFF2-40B4-BE49-F238E27FC236}">
                <a16:creationId xmlns:a16="http://schemas.microsoft.com/office/drawing/2014/main" id="{3B1B7454-F0D8-0791-A5B2-0EBDBACBFCF7}"/>
              </a:ext>
            </a:extLst>
          </p:cNvPr>
          <p:cNvSpPr/>
          <p:nvPr/>
        </p:nvSpPr>
        <p:spPr>
          <a:xfrm>
            <a:off x="9836817" y="3154939"/>
            <a:ext cx="2030708" cy="49253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50"/>
                </a:solidFill>
                <a:effectLst/>
                <a:uLnTx/>
                <a:uFillTx/>
                <a:latin typeface="Roboto Medium" panose="02000000000000000000" pitchFamily="2" charset="0"/>
                <a:ea typeface="Roboto Medium" panose="02000000000000000000" pitchFamily="2" charset="0"/>
                <a:cs typeface="Roboto Medium" panose="02000000000000000000" pitchFamily="2" charset="0"/>
              </a:rPr>
              <a:t>Benefits and Loads</a:t>
            </a:r>
            <a:endParaRPr kumimoji="0" lang="en-US" sz="1200" b="0" i="0" u="none" strike="noStrike" kern="1200" cap="none" spc="0" normalizeH="0" baseline="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6" name="Rounded Rectangle 35">
            <a:extLst>
              <a:ext uri="{FF2B5EF4-FFF2-40B4-BE49-F238E27FC236}">
                <a16:creationId xmlns:a16="http://schemas.microsoft.com/office/drawing/2014/main" id="{95427028-FD3C-796C-9FD6-DA9528610BA1}"/>
              </a:ext>
            </a:extLst>
          </p:cNvPr>
          <p:cNvSpPr/>
          <p:nvPr/>
        </p:nvSpPr>
        <p:spPr>
          <a:xfrm>
            <a:off x="9841319" y="3732498"/>
            <a:ext cx="2018995" cy="1474194"/>
          </a:xfrm>
          <a:prstGeom prst="roundRect">
            <a:avLst>
              <a:gd name="adj" fmla="val 783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50"/>
                </a:solidFill>
                <a:effectLst/>
                <a:uLnTx/>
                <a:uFillTx/>
                <a:latin typeface="Roboto Medium" panose="02000000000000000000" pitchFamily="2" charset="0"/>
                <a:ea typeface="Roboto Medium" panose="02000000000000000000" pitchFamily="2" charset="0"/>
                <a:cs typeface="Roboto Medium" panose="02000000000000000000" pitchFamily="2" charset="0"/>
              </a:rPr>
              <a:t>Reuse-</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50"/>
                </a:solidFill>
                <a:effectLst/>
                <a:uLnTx/>
                <a:uFillTx/>
                <a:latin typeface="Roboto Medium" panose="02000000000000000000" pitchFamily="2" charset="0"/>
                <a:ea typeface="Roboto Medium" panose="02000000000000000000" pitchFamily="2" charset="0"/>
                <a:cs typeface="Roboto Medium" panose="02000000000000000000" pitchFamily="2" charset="0"/>
              </a:rPr>
              <a:t>Recovery-</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50"/>
                </a:solidFill>
                <a:effectLst/>
                <a:uLnTx/>
                <a:uFillTx/>
                <a:latin typeface="Roboto Medium" panose="02000000000000000000" pitchFamily="2" charset="0"/>
                <a:ea typeface="Roboto Medium" panose="02000000000000000000" pitchFamily="2" charset="0"/>
                <a:cs typeface="Roboto Medium" panose="02000000000000000000" pitchFamily="2" charset="0"/>
              </a:rPr>
              <a:t>Recycling-</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50"/>
                </a:solidFill>
                <a:effectLst/>
                <a:uLnTx/>
                <a:uFillTx/>
                <a:latin typeface="Roboto Medium" panose="02000000000000000000" pitchFamily="2" charset="0"/>
                <a:ea typeface="Roboto Medium" panose="02000000000000000000" pitchFamily="2" charset="0"/>
                <a:cs typeface="Roboto Medium" panose="02000000000000000000" pitchFamily="2" charset="0"/>
              </a:rPr>
              <a:t>Potential</a:t>
            </a:r>
            <a:endParaRPr kumimoji="0" lang="en-US" sz="1200" b="0" i="0" u="none" strike="noStrike" kern="1200" cap="none" spc="0" normalizeH="0" baseline="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7" name="TextBox 36">
            <a:extLst>
              <a:ext uri="{FF2B5EF4-FFF2-40B4-BE49-F238E27FC236}">
                <a16:creationId xmlns:a16="http://schemas.microsoft.com/office/drawing/2014/main" id="{857EB6CF-DC5E-3438-177D-94E3EDCF9541}"/>
              </a:ext>
            </a:extLst>
          </p:cNvPr>
          <p:cNvSpPr txBox="1"/>
          <p:nvPr/>
        </p:nvSpPr>
        <p:spPr>
          <a:xfrm>
            <a:off x="755856" y="2080592"/>
            <a:ext cx="1820879" cy="30777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Embodied carbon</a:t>
            </a:r>
          </a:p>
        </p:txBody>
      </p:sp>
      <p:sp>
        <p:nvSpPr>
          <p:cNvPr id="38" name="TextBox 37">
            <a:extLst>
              <a:ext uri="{FF2B5EF4-FFF2-40B4-BE49-F238E27FC236}">
                <a16:creationId xmlns:a16="http://schemas.microsoft.com/office/drawing/2014/main" id="{AC040B8A-AADA-3A74-7713-C75DBDDE4716}"/>
              </a:ext>
            </a:extLst>
          </p:cNvPr>
          <p:cNvSpPr txBox="1"/>
          <p:nvPr/>
        </p:nvSpPr>
        <p:spPr>
          <a:xfrm>
            <a:off x="2654092" y="5503992"/>
            <a:ext cx="126067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Operational carbon</a:t>
            </a:r>
          </a:p>
        </p:txBody>
      </p:sp>
      <p:sp>
        <p:nvSpPr>
          <p:cNvPr id="41" name="TextBox 40">
            <a:extLst>
              <a:ext uri="{FF2B5EF4-FFF2-40B4-BE49-F238E27FC236}">
                <a16:creationId xmlns:a16="http://schemas.microsoft.com/office/drawing/2014/main" id="{6CDB74B0-3663-B35E-436C-1E99A942EB1E}"/>
              </a:ext>
            </a:extLst>
          </p:cNvPr>
          <p:cNvSpPr txBox="1"/>
          <p:nvPr/>
        </p:nvSpPr>
        <p:spPr>
          <a:xfrm>
            <a:off x="9729199" y="2090431"/>
            <a:ext cx="1744244" cy="32432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Circular Economy</a:t>
            </a:r>
          </a:p>
        </p:txBody>
      </p:sp>
      <p:sp>
        <p:nvSpPr>
          <p:cNvPr id="2" name="Rounded Rectangle 1">
            <a:extLst>
              <a:ext uri="{FF2B5EF4-FFF2-40B4-BE49-F238E27FC236}">
                <a16:creationId xmlns:a16="http://schemas.microsoft.com/office/drawing/2014/main" id="{5AB492CF-B0AB-1243-E142-9C850994BEA5}"/>
              </a:ext>
            </a:extLst>
          </p:cNvPr>
          <p:cNvSpPr/>
          <p:nvPr/>
        </p:nvSpPr>
        <p:spPr>
          <a:xfrm>
            <a:off x="682247" y="2431919"/>
            <a:ext cx="1745698" cy="2870344"/>
          </a:xfrm>
          <a:prstGeom prst="roundRect">
            <a:avLst>
              <a:gd name="adj" fmla="val 5843"/>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4E99AD96-E8F9-7C68-D860-85D945FFF7B5}"/>
              </a:ext>
            </a:extLst>
          </p:cNvPr>
          <p:cNvSpPr/>
          <p:nvPr/>
        </p:nvSpPr>
        <p:spPr>
          <a:xfrm>
            <a:off x="2513148" y="2422954"/>
            <a:ext cx="1445737" cy="2870344"/>
          </a:xfrm>
          <a:prstGeom prst="roundRect">
            <a:avLst>
              <a:gd name="adj" fmla="val 6170"/>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a:extLst>
              <a:ext uri="{FF2B5EF4-FFF2-40B4-BE49-F238E27FC236}">
                <a16:creationId xmlns:a16="http://schemas.microsoft.com/office/drawing/2014/main" id="{B15B95D7-273C-46B3-98B5-20047F87308D}"/>
              </a:ext>
            </a:extLst>
          </p:cNvPr>
          <p:cNvSpPr/>
          <p:nvPr/>
        </p:nvSpPr>
        <p:spPr>
          <a:xfrm>
            <a:off x="4040562" y="2431918"/>
            <a:ext cx="2925445" cy="2854100"/>
          </a:xfrm>
          <a:prstGeom prst="roundRect">
            <a:avLst>
              <a:gd name="adj" fmla="val 3372"/>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D3842D42-FDF4-DBBA-9E19-A5D0640153B2}"/>
              </a:ext>
            </a:extLst>
          </p:cNvPr>
          <p:cNvSpPr/>
          <p:nvPr/>
        </p:nvSpPr>
        <p:spPr>
          <a:xfrm>
            <a:off x="7042219" y="2427590"/>
            <a:ext cx="2360748" cy="2858428"/>
          </a:xfrm>
          <a:prstGeom prst="roundRect">
            <a:avLst>
              <a:gd name="adj" fmla="val 3864"/>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B78B41C5-83BB-2151-38DD-5FA79DEDD9B0}"/>
              </a:ext>
            </a:extLst>
          </p:cNvPr>
          <p:cNvSpPr/>
          <p:nvPr/>
        </p:nvSpPr>
        <p:spPr>
          <a:xfrm>
            <a:off x="9786208" y="2424600"/>
            <a:ext cx="2127335" cy="2861418"/>
          </a:xfrm>
          <a:prstGeom prst="roundRect">
            <a:avLst>
              <a:gd name="adj" fmla="val 3864"/>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ADB47C79-72DB-9506-66A8-FC1B807B2D6F}"/>
              </a:ext>
            </a:extLst>
          </p:cNvPr>
          <p:cNvSpPr/>
          <p:nvPr/>
        </p:nvSpPr>
        <p:spPr>
          <a:xfrm>
            <a:off x="4046886" y="5503991"/>
            <a:ext cx="2944324" cy="915392"/>
          </a:xfrm>
          <a:prstGeom prst="roundRect">
            <a:avLst>
              <a:gd name="adj" fmla="val 6170"/>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3A28D196-4DD7-2F40-8DCC-6C7E79FE469E}"/>
              </a:ext>
            </a:extLst>
          </p:cNvPr>
          <p:cNvSpPr txBox="1">
            <a:spLocks/>
          </p:cNvSpPr>
          <p:nvPr/>
        </p:nvSpPr>
        <p:spPr>
          <a:xfrm>
            <a:off x="520811" y="245176"/>
            <a:ext cx="11150378" cy="644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475" b="1" i="0" kern="1200" smtClean="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kumimoji="0" lang="en-US" sz="3600" b="1" i="0" u="none" strike="noStrike" kern="1200" cap="none" spc="0" normalizeH="0" baseline="0" noProof="0" dirty="0">
                <a:ln>
                  <a:noFill/>
                </a:ln>
                <a:solidFill>
                  <a:srgbClr val="00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Building whole life cycle </a:t>
            </a:r>
            <a:r>
              <a:rPr kumimoji="0" lang="en-US" sz="3600" b="1"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carbon stages</a:t>
            </a:r>
          </a:p>
        </p:txBody>
      </p:sp>
      <p:sp>
        <p:nvSpPr>
          <p:cNvPr id="44" name="TextBox 43">
            <a:extLst>
              <a:ext uri="{FF2B5EF4-FFF2-40B4-BE49-F238E27FC236}">
                <a16:creationId xmlns:a16="http://schemas.microsoft.com/office/drawing/2014/main" id="{58114237-A774-E35A-A8E1-7A2B3AA815AE}"/>
              </a:ext>
            </a:extLst>
          </p:cNvPr>
          <p:cNvSpPr txBox="1"/>
          <p:nvPr/>
        </p:nvSpPr>
        <p:spPr>
          <a:xfrm rot="16200000">
            <a:off x="-510080" y="4108386"/>
            <a:ext cx="1820879" cy="30777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Whole life carbon</a:t>
            </a:r>
          </a:p>
        </p:txBody>
      </p:sp>
    </p:spTree>
    <p:custDataLst>
      <p:tags r:id="rId1"/>
    </p:custDataLst>
    <p:extLst>
      <p:ext uri="{BB962C8B-B14F-4D97-AF65-F5344CB8AC3E}">
        <p14:creationId xmlns:p14="http://schemas.microsoft.com/office/powerpoint/2010/main" val="3964217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02D815-782A-0EB7-B1D2-301CBA3DA70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1EC4AFA-A789-9BAC-3A3F-B177AE614DAC}"/>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F83B77-2B41-B321-FFB8-B8411618011C}"/>
              </a:ext>
            </a:extLst>
          </p:cNvPr>
          <p:cNvSpPr>
            <a:spLocks noGrp="1"/>
          </p:cNvSpPr>
          <p:nvPr>
            <p:ph type="title"/>
          </p:nvPr>
        </p:nvSpPr>
        <p:spPr>
          <a:xfrm>
            <a:off x="245873" y="686183"/>
            <a:ext cx="3444959"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Refrigeration Equipment Greenhouse Gas Emissions</a:t>
            </a:r>
            <a:br>
              <a:rPr lang="en-US" sz="4400" b="1" dirty="0">
                <a:latin typeface="Roboto Condensed" panose="02000000000000000000" pitchFamily="2" charset="0"/>
                <a:cs typeface="Roboto Condensed" panose="02000000000000000000" pitchFamily="2" charset="0"/>
              </a:rPr>
            </a:br>
            <a:br>
              <a:rPr lang="en-US" sz="4400" b="1" dirty="0">
                <a:latin typeface="Roboto Condensed" panose="02000000000000000000" pitchFamily="2" charset="0"/>
                <a:cs typeface="Roboto Condensed" panose="02000000000000000000" pitchFamily="2" charset="0"/>
              </a:rPr>
            </a:br>
            <a:r>
              <a:rPr lang="en-US" sz="4400" b="1" dirty="0">
                <a:latin typeface="Roboto Condensed" panose="02000000000000000000" pitchFamily="2" charset="0"/>
                <a:cs typeface="Roboto Condensed" panose="02000000000000000000" pitchFamily="2" charset="0"/>
              </a:rPr>
              <a:t>EN 15978</a:t>
            </a:r>
          </a:p>
        </p:txBody>
      </p:sp>
      <p:sp>
        <p:nvSpPr>
          <p:cNvPr id="4" name="TextBox 3">
            <a:extLst>
              <a:ext uri="{FF2B5EF4-FFF2-40B4-BE49-F238E27FC236}">
                <a16:creationId xmlns:a16="http://schemas.microsoft.com/office/drawing/2014/main" id="{FA1E205B-8A3F-8D9A-4D39-DE2714792BBF}"/>
              </a:ext>
            </a:extLst>
          </p:cNvPr>
          <p:cNvSpPr txBox="1"/>
          <p:nvPr/>
        </p:nvSpPr>
        <p:spPr>
          <a:xfrm>
            <a:off x="4308881" y="781351"/>
            <a:ext cx="3944344" cy="8125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B6: Energy</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Operation Carbon</a:t>
            </a:r>
          </a:p>
        </p:txBody>
      </p:sp>
      <p:pic>
        <p:nvPicPr>
          <p:cNvPr id="9" name="Picture 8" descr="A white rectangular object with a window&#10;&#10;Description automatically generated">
            <a:extLst>
              <a:ext uri="{FF2B5EF4-FFF2-40B4-BE49-F238E27FC236}">
                <a16:creationId xmlns:a16="http://schemas.microsoft.com/office/drawing/2014/main" id="{7F1DA526-1562-486A-1344-93AB25625E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74845" y="3118170"/>
            <a:ext cx="2213625" cy="2924106"/>
          </a:xfrm>
          <a:prstGeom prst="rect">
            <a:avLst/>
          </a:prstGeom>
        </p:spPr>
      </p:pic>
      <p:sp>
        <p:nvSpPr>
          <p:cNvPr id="11" name="Bent Arrow 10">
            <a:extLst>
              <a:ext uri="{FF2B5EF4-FFF2-40B4-BE49-F238E27FC236}">
                <a16:creationId xmlns:a16="http://schemas.microsoft.com/office/drawing/2014/main" id="{C474A7A9-A2CB-6DA7-D5FC-FB583E01FC54}"/>
              </a:ext>
            </a:extLst>
          </p:cNvPr>
          <p:cNvSpPr/>
          <p:nvPr/>
        </p:nvSpPr>
        <p:spPr>
          <a:xfrm flipH="1">
            <a:off x="6896431" y="1684075"/>
            <a:ext cx="1322090" cy="1181334"/>
          </a:xfrm>
          <a:prstGeom prst="bentArrow">
            <a:avLst>
              <a:gd name="adj1" fmla="val 25000"/>
              <a:gd name="adj2" fmla="val 25000"/>
              <a:gd name="adj3" fmla="val 36765"/>
              <a:gd name="adj4" fmla="val 4375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ight Arrow 11">
            <a:extLst>
              <a:ext uri="{FF2B5EF4-FFF2-40B4-BE49-F238E27FC236}">
                <a16:creationId xmlns:a16="http://schemas.microsoft.com/office/drawing/2014/main" id="{04F449DE-96AF-4F07-DB6E-FC60DE9BE12E}"/>
              </a:ext>
            </a:extLst>
          </p:cNvPr>
          <p:cNvSpPr/>
          <p:nvPr/>
        </p:nvSpPr>
        <p:spPr>
          <a:xfrm>
            <a:off x="5767770" y="4393833"/>
            <a:ext cx="1396874" cy="719949"/>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2BD215C-4E5C-E4BF-D547-6954D56D500F}"/>
              </a:ext>
            </a:extLst>
          </p:cNvPr>
          <p:cNvSpPr txBox="1"/>
          <p:nvPr/>
        </p:nvSpPr>
        <p:spPr>
          <a:xfrm>
            <a:off x="8496116" y="806961"/>
            <a:ext cx="3028521" cy="8125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B1: Refrigerant</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Embodied Carbon</a:t>
            </a:r>
          </a:p>
        </p:txBody>
      </p:sp>
      <p:sp>
        <p:nvSpPr>
          <p:cNvPr id="14" name="TextBox 13">
            <a:extLst>
              <a:ext uri="{FF2B5EF4-FFF2-40B4-BE49-F238E27FC236}">
                <a16:creationId xmlns:a16="http://schemas.microsoft.com/office/drawing/2014/main" id="{133FB4A3-CB5C-5952-839C-FE6DE82B6CA2}"/>
              </a:ext>
            </a:extLst>
          </p:cNvPr>
          <p:cNvSpPr txBox="1"/>
          <p:nvPr/>
        </p:nvSpPr>
        <p:spPr>
          <a:xfrm>
            <a:off x="4707945" y="3493994"/>
            <a:ext cx="2612071" cy="8125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A1-A5: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Embodied Carbon</a:t>
            </a:r>
          </a:p>
        </p:txBody>
      </p:sp>
      <p:sp>
        <p:nvSpPr>
          <p:cNvPr id="15" name="TextBox 14">
            <a:extLst>
              <a:ext uri="{FF2B5EF4-FFF2-40B4-BE49-F238E27FC236}">
                <a16:creationId xmlns:a16="http://schemas.microsoft.com/office/drawing/2014/main" id="{5D07355C-3CB1-0265-1D4D-26A692D02F22}"/>
              </a:ext>
            </a:extLst>
          </p:cNvPr>
          <p:cNvSpPr txBox="1"/>
          <p:nvPr/>
        </p:nvSpPr>
        <p:spPr>
          <a:xfrm>
            <a:off x="5900953" y="1758676"/>
            <a:ext cx="995478" cy="452432"/>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CO</a:t>
            </a:r>
            <a:r>
              <a:rPr kumimoji="0" lang="en-US" sz="2600" b="1" i="0" u="none" strike="noStrike" kern="1200" cap="none" spc="0" normalizeH="0" baseline="-2500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600" b="1" i="0" u="none" strike="noStrike" kern="1200" cap="none" spc="0" normalizeH="0" baseline="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a:t>
            </a:r>
          </a:p>
        </p:txBody>
      </p:sp>
      <p:sp>
        <p:nvSpPr>
          <p:cNvPr id="16" name="Bent Arrow 15">
            <a:extLst>
              <a:ext uri="{FF2B5EF4-FFF2-40B4-BE49-F238E27FC236}">
                <a16:creationId xmlns:a16="http://schemas.microsoft.com/office/drawing/2014/main" id="{690D9A7A-7624-F14A-16E2-2641C29C73D3}"/>
              </a:ext>
            </a:extLst>
          </p:cNvPr>
          <p:cNvSpPr/>
          <p:nvPr/>
        </p:nvSpPr>
        <p:spPr>
          <a:xfrm>
            <a:off x="9070485" y="1684075"/>
            <a:ext cx="1322090" cy="1181334"/>
          </a:xfrm>
          <a:prstGeom prst="bentArrow">
            <a:avLst>
              <a:gd name="adj1" fmla="val 25000"/>
              <a:gd name="adj2" fmla="val 25000"/>
              <a:gd name="adj3" fmla="val 36765"/>
              <a:gd name="adj4" fmla="val 4375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83F5B08-8C1B-7378-C518-1AF0E8E3C09D}"/>
              </a:ext>
            </a:extLst>
          </p:cNvPr>
          <p:cNvSpPr txBox="1"/>
          <p:nvPr/>
        </p:nvSpPr>
        <p:spPr>
          <a:xfrm>
            <a:off x="10383829" y="1758676"/>
            <a:ext cx="995478" cy="452432"/>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CO</a:t>
            </a:r>
            <a:r>
              <a:rPr kumimoji="0" lang="en-US" sz="2600" b="1" i="0" u="none" strike="noStrike" kern="1200" cap="none" spc="0" normalizeH="0" baseline="-2500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600" b="1" i="0" u="none" strike="noStrike" kern="1200" cap="none" spc="0" normalizeH="0" baseline="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a:t>
            </a:r>
          </a:p>
        </p:txBody>
      </p:sp>
      <p:sp>
        <p:nvSpPr>
          <p:cNvPr id="18" name="TextBox 17">
            <a:extLst>
              <a:ext uri="{FF2B5EF4-FFF2-40B4-BE49-F238E27FC236}">
                <a16:creationId xmlns:a16="http://schemas.microsoft.com/office/drawing/2014/main" id="{13328CE0-3925-5833-1B75-011B1A6AC21E}"/>
              </a:ext>
            </a:extLst>
          </p:cNvPr>
          <p:cNvSpPr txBox="1"/>
          <p:nvPr/>
        </p:nvSpPr>
        <p:spPr>
          <a:xfrm>
            <a:off x="4772292" y="4527591"/>
            <a:ext cx="995478" cy="452432"/>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CO</a:t>
            </a:r>
            <a:r>
              <a:rPr kumimoji="0" lang="en-US" sz="2600" b="1" i="0" u="none" strike="noStrike" kern="1200" cap="none" spc="0" normalizeH="0" baseline="-2500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600" b="1" i="0" u="none" strike="noStrike" kern="1200" cap="none" spc="0" normalizeH="0" baseline="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a:t>
            </a:r>
          </a:p>
        </p:txBody>
      </p:sp>
    </p:spTree>
    <p:extLst>
      <p:ext uri="{BB962C8B-B14F-4D97-AF65-F5344CB8AC3E}">
        <p14:creationId xmlns:p14="http://schemas.microsoft.com/office/powerpoint/2010/main" val="3393194345"/>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DA7C0A-FD6F-B395-48A3-1CB5AD43538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4AF51A2-BA76-FD66-7E7D-6B47515ABD73}"/>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19A83D-C527-751D-F76D-438EB74F102F}"/>
              </a:ext>
            </a:extLst>
          </p:cNvPr>
          <p:cNvSpPr>
            <a:spLocks noGrp="1"/>
          </p:cNvSpPr>
          <p:nvPr>
            <p:ph type="title"/>
          </p:nvPr>
        </p:nvSpPr>
        <p:spPr>
          <a:xfrm>
            <a:off x="245873" y="573889"/>
            <a:ext cx="3444959"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Refrigerant Greenhouse Gas Emissions</a:t>
            </a:r>
          </a:p>
        </p:txBody>
      </p:sp>
      <p:sp>
        <p:nvSpPr>
          <p:cNvPr id="5" name="Content Placeholder 2">
            <a:extLst>
              <a:ext uri="{FF2B5EF4-FFF2-40B4-BE49-F238E27FC236}">
                <a16:creationId xmlns:a16="http://schemas.microsoft.com/office/drawing/2014/main" id="{D0AC803E-112C-F805-F732-859CC71D535C}"/>
              </a:ext>
            </a:extLst>
          </p:cNvPr>
          <p:cNvSpPr>
            <a:spLocks noGrp="1"/>
          </p:cNvSpPr>
          <p:nvPr>
            <p:ph idx="1"/>
          </p:nvPr>
        </p:nvSpPr>
        <p:spPr>
          <a:xfrm>
            <a:off x="4386036" y="308374"/>
            <a:ext cx="7337391" cy="6241251"/>
          </a:xfrm>
        </p:spPr>
        <p:txBody>
          <a:bodyPr>
            <a:normAutofit/>
          </a:bodyPr>
          <a:lstStyle/>
          <a:p>
            <a:pPr marL="0" indent="0">
              <a:spcBef>
                <a:spcPts val="0"/>
              </a:spcBef>
              <a:spcAft>
                <a:spcPts val="600"/>
              </a:spcAft>
              <a:buNone/>
            </a:pPr>
            <a:r>
              <a:rPr lang="en-US" b="1" dirty="0">
                <a:latin typeface="Roboto Condensed" panose="02000000000000000000" pitchFamily="2" charset="0"/>
                <a:ea typeface="Roboto Condensed" panose="02000000000000000000" pitchFamily="2" charset="0"/>
                <a:cs typeface="Roboto Condensed" panose="02000000000000000000" pitchFamily="2" charset="0"/>
              </a:rPr>
              <a:t>GHG Emissions =</a:t>
            </a:r>
          </a:p>
          <a:p>
            <a:pPr marL="0" indent="0">
              <a:spcBef>
                <a:spcPts val="0"/>
              </a:spcBef>
              <a:spcAft>
                <a:spcPts val="600"/>
              </a:spcAft>
              <a:buNone/>
            </a:pPr>
            <a:r>
              <a:rPr lang="en-US" b="1" dirty="0">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Refrigerant Charge x Annual Leakage Rate x GWP</a:t>
            </a:r>
          </a:p>
          <a:p>
            <a:pPr lvl="1">
              <a:buSzPct val="60000"/>
              <a:buFont typeface="Wingdings" pitchFamily="2" charset="2"/>
              <a:buChar char="Ø"/>
            </a:pPr>
            <a:r>
              <a:rPr lang="en-US" sz="2700" dirty="0">
                <a:cs typeface="Roboto Condensed" panose="02000000000000000000" pitchFamily="2" charset="0"/>
              </a:rPr>
              <a:t>Can calculate it per year in </a:t>
            </a:r>
            <a:r>
              <a:rPr lang="en-US" sz="2700" dirty="0" err="1">
                <a:cs typeface="Roboto Condensed" panose="02000000000000000000" pitchFamily="2" charset="0"/>
              </a:rPr>
              <a:t>lbs</a:t>
            </a:r>
            <a:r>
              <a:rPr lang="en-US" sz="2700" dirty="0">
                <a:cs typeface="Roboto Condensed" panose="02000000000000000000" pitchFamily="2" charset="0"/>
              </a:rPr>
              <a:t> or kg</a:t>
            </a:r>
          </a:p>
          <a:p>
            <a:pPr lvl="1">
              <a:buSzPct val="60000"/>
              <a:buFont typeface="Wingdings" pitchFamily="2" charset="2"/>
              <a:buChar char="Ø"/>
            </a:pPr>
            <a:r>
              <a:rPr lang="en-US" sz="2700" dirty="0">
                <a:cs typeface="Roboto Condensed" panose="02000000000000000000" pitchFamily="2" charset="0"/>
              </a:rPr>
              <a:t>Can also calculate it over the life of the building</a:t>
            </a:r>
          </a:p>
          <a:p>
            <a:pPr>
              <a:spcBef>
                <a:spcPts val="2400"/>
              </a:spcBef>
            </a:pPr>
            <a:r>
              <a:rPr lang="en-US"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ASHRAE Fundamentals Handbook Chapter 29, Refrigerants</a:t>
            </a:r>
          </a:p>
          <a:p>
            <a:pPr lvl="1">
              <a:buSzPct val="60000"/>
              <a:buFont typeface="Wingdings" pitchFamily="2" charset="2"/>
              <a:buChar char="Ø"/>
            </a:pPr>
            <a:r>
              <a:rPr lang="en-US" sz="2600" dirty="0">
                <a:cs typeface="Roboto Condensed" panose="02000000000000000000" pitchFamily="2" charset="0"/>
              </a:rPr>
              <a:t>Specifies GWP</a:t>
            </a:r>
            <a:r>
              <a:rPr lang="en-US" sz="2600" baseline="-25000" dirty="0">
                <a:cs typeface="Roboto Condensed" panose="02000000000000000000" pitchFamily="2" charset="0"/>
              </a:rPr>
              <a:t>100</a:t>
            </a:r>
            <a:r>
              <a:rPr lang="en-US" sz="2600" dirty="0">
                <a:cs typeface="Roboto Condensed" panose="02000000000000000000" pitchFamily="2" charset="0"/>
              </a:rPr>
              <a:t> for various refrigerants using IPCC (2013)</a:t>
            </a:r>
          </a:p>
          <a:p>
            <a:pPr>
              <a:spcBef>
                <a:spcPts val="1200"/>
              </a:spcBef>
            </a:pPr>
            <a:r>
              <a:rPr lang="en-US"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Standard 228 – Standard Method of Evaluating Zero Net Energy and Zero Net Carbon Building Performance</a:t>
            </a:r>
          </a:p>
          <a:p>
            <a:pPr lvl="1">
              <a:buSzPct val="60000"/>
              <a:buFont typeface="Wingdings" pitchFamily="2" charset="2"/>
              <a:buChar char="Ø"/>
            </a:pPr>
            <a:r>
              <a:rPr lang="en-US" sz="2600" dirty="0">
                <a:cs typeface="Roboto Condensed" panose="02000000000000000000" pitchFamily="2" charset="0"/>
              </a:rPr>
              <a:t>Specifies annual leakage rates for various system types</a:t>
            </a:r>
          </a:p>
        </p:txBody>
      </p:sp>
    </p:spTree>
    <p:extLst>
      <p:ext uri="{BB962C8B-B14F-4D97-AF65-F5344CB8AC3E}">
        <p14:creationId xmlns:p14="http://schemas.microsoft.com/office/powerpoint/2010/main" val="3868643448"/>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6929EF-595F-0360-005F-00B2E75252D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6D281D2-9D33-4372-C33C-4C7FAFBDDAD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22ED02-A70D-3E1A-827C-A0F07A27F3B6}"/>
              </a:ext>
            </a:extLst>
          </p:cNvPr>
          <p:cNvSpPr>
            <a:spLocks noGrp="1"/>
          </p:cNvSpPr>
          <p:nvPr>
            <p:ph type="title"/>
          </p:nvPr>
        </p:nvSpPr>
        <p:spPr>
          <a:xfrm>
            <a:off x="245873" y="573889"/>
            <a:ext cx="3444959"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Refrigerant Greenhouse Gas Emissions</a:t>
            </a:r>
          </a:p>
        </p:txBody>
      </p:sp>
      <p:sp>
        <p:nvSpPr>
          <p:cNvPr id="8" name="TextBox 7">
            <a:extLst>
              <a:ext uri="{FF2B5EF4-FFF2-40B4-BE49-F238E27FC236}">
                <a16:creationId xmlns:a16="http://schemas.microsoft.com/office/drawing/2014/main" id="{237F421F-CA83-C9A6-214B-389A4F4A5DF4}"/>
              </a:ext>
            </a:extLst>
          </p:cNvPr>
          <p:cNvSpPr txBox="1"/>
          <p:nvPr/>
        </p:nvSpPr>
        <p:spPr>
          <a:xfrm>
            <a:off x="4623124" y="391222"/>
            <a:ext cx="6959276" cy="480131"/>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B529B"/>
                </a:solidFill>
                <a:effectLst/>
                <a:uLnTx/>
                <a:uFillTx/>
                <a:latin typeface="Roboto Medium" pitchFamily="2" charset="0"/>
                <a:ea typeface="Roboto Medium" pitchFamily="2" charset="0"/>
                <a:cs typeface="Roboto Condensed" panose="02000000000000000000" pitchFamily="2" charset="0"/>
              </a:rPr>
              <a:t>GWP of Select Refrigerants</a:t>
            </a:r>
            <a:r>
              <a:rPr kumimoji="0" lang="en-US" sz="2800" b="1" i="0" u="none" strike="noStrike" kern="1200" cap="none" spc="0" normalizeH="0" baseline="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2000" b="1" i="0" u="none" strike="noStrike" kern="1200" cap="none" spc="0" normalizeH="0" baseline="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IPCC AR5 (2013)</a:t>
            </a:r>
          </a:p>
        </p:txBody>
      </p:sp>
      <p:pic>
        <p:nvPicPr>
          <p:cNvPr id="10" name="Picture 9" descr="A graph with a black background&#10;&#10;Description automatically generated">
            <a:extLst>
              <a:ext uri="{FF2B5EF4-FFF2-40B4-BE49-F238E27FC236}">
                <a16:creationId xmlns:a16="http://schemas.microsoft.com/office/drawing/2014/main" id="{E5CE2313-A3CB-E546-10B6-D0B4F8B09B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0076" y="907822"/>
            <a:ext cx="7358843" cy="5720323"/>
          </a:xfrm>
          <a:prstGeom prst="rect">
            <a:avLst/>
          </a:prstGeom>
        </p:spPr>
      </p:pic>
      <p:sp>
        <p:nvSpPr>
          <p:cNvPr id="11" name="TextBox 10">
            <a:extLst>
              <a:ext uri="{FF2B5EF4-FFF2-40B4-BE49-F238E27FC236}">
                <a16:creationId xmlns:a16="http://schemas.microsoft.com/office/drawing/2014/main" id="{C9023B75-96FE-7109-AFDA-2C706B77C020}"/>
              </a:ext>
            </a:extLst>
          </p:cNvPr>
          <p:cNvSpPr txBox="1"/>
          <p:nvPr/>
        </p:nvSpPr>
        <p:spPr>
          <a:xfrm>
            <a:off x="5843937" y="4077128"/>
            <a:ext cx="10524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Propane</a:t>
            </a:r>
          </a:p>
        </p:txBody>
      </p:sp>
      <p:sp>
        <p:nvSpPr>
          <p:cNvPr id="12" name="TextBox 11">
            <a:extLst>
              <a:ext uri="{FF2B5EF4-FFF2-40B4-BE49-F238E27FC236}">
                <a16:creationId xmlns:a16="http://schemas.microsoft.com/office/drawing/2014/main" id="{1AAC1038-B5CC-DF06-D8A8-6DA3856D4C70}"/>
              </a:ext>
            </a:extLst>
          </p:cNvPr>
          <p:cNvSpPr txBox="1"/>
          <p:nvPr/>
        </p:nvSpPr>
        <p:spPr>
          <a:xfrm>
            <a:off x="5843937" y="5580846"/>
            <a:ext cx="61932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CO</a:t>
            </a:r>
            <a:r>
              <a:rPr kumimoji="0" lang="en-US" sz="1800" b="0" i="0" u="none" strike="noStrike" kern="1200" cap="none" spc="0" normalizeH="0" baseline="-2500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p>
        </p:txBody>
      </p:sp>
      <p:sp>
        <p:nvSpPr>
          <p:cNvPr id="13" name="TextBox 12">
            <a:extLst>
              <a:ext uri="{FF2B5EF4-FFF2-40B4-BE49-F238E27FC236}">
                <a16:creationId xmlns:a16="http://schemas.microsoft.com/office/drawing/2014/main" id="{6D2F998B-8495-1EAB-9354-EBD2E3514A95}"/>
              </a:ext>
            </a:extLst>
          </p:cNvPr>
          <p:cNvSpPr txBox="1"/>
          <p:nvPr/>
        </p:nvSpPr>
        <p:spPr>
          <a:xfrm>
            <a:off x="8079749" y="6402610"/>
            <a:ext cx="368081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Roboto" pitchFamily="2" charset="0"/>
                <a:ea typeface="Roboto" pitchFamily="2" charset="0"/>
                <a:cs typeface="Roboto Condensed" panose="02000000000000000000" pitchFamily="2" charset="0"/>
              </a:rPr>
              <a:t>*Breaks down into trifluoroacetic acid (TFA)</a:t>
            </a:r>
          </a:p>
        </p:txBody>
      </p:sp>
      <p:sp>
        <p:nvSpPr>
          <p:cNvPr id="14" name="TextBox 13">
            <a:extLst>
              <a:ext uri="{FF2B5EF4-FFF2-40B4-BE49-F238E27FC236}">
                <a16:creationId xmlns:a16="http://schemas.microsoft.com/office/drawing/2014/main" id="{47C98B20-AAB2-A671-4496-7D507CEB899A}"/>
              </a:ext>
            </a:extLst>
          </p:cNvPr>
          <p:cNvSpPr txBox="1"/>
          <p:nvPr/>
        </p:nvSpPr>
        <p:spPr>
          <a:xfrm>
            <a:off x="5322154" y="4675342"/>
            <a:ext cx="25039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Roboto" pitchFamily="2" charset="0"/>
                <a:ea typeface="Roboto" pitchFamily="2" charset="0"/>
                <a:cs typeface="Roboto Condensed" panose="02000000000000000000" pitchFamily="2" charset="0"/>
              </a:rPr>
              <a:t>*</a:t>
            </a:r>
          </a:p>
        </p:txBody>
      </p:sp>
    </p:spTree>
    <p:extLst>
      <p:ext uri="{BB962C8B-B14F-4D97-AF65-F5344CB8AC3E}">
        <p14:creationId xmlns:p14="http://schemas.microsoft.com/office/powerpoint/2010/main" val="2498085755"/>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F6E663-DB7F-237A-84D3-263C80FEB7F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9758571-0701-BAEF-5542-3B9CA46A864A}"/>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7B1C1C-6110-B3EA-AC40-874EC2E64E7D}"/>
              </a:ext>
            </a:extLst>
          </p:cNvPr>
          <p:cNvSpPr>
            <a:spLocks noGrp="1"/>
          </p:cNvSpPr>
          <p:nvPr>
            <p:ph type="title"/>
          </p:nvPr>
        </p:nvSpPr>
        <p:spPr>
          <a:xfrm>
            <a:off x="245873" y="573889"/>
            <a:ext cx="3444959"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Refrigerant Greenhouse Gas Emissions</a:t>
            </a:r>
          </a:p>
        </p:txBody>
      </p:sp>
      <p:graphicFrame>
        <p:nvGraphicFramePr>
          <p:cNvPr id="7" name="Table 6">
            <a:extLst>
              <a:ext uri="{FF2B5EF4-FFF2-40B4-BE49-F238E27FC236}">
                <a16:creationId xmlns:a16="http://schemas.microsoft.com/office/drawing/2014/main" id="{4EA3C9FF-3B00-AED1-E109-FBEB1A1B5FC3}"/>
              </a:ext>
            </a:extLst>
          </p:cNvPr>
          <p:cNvGraphicFramePr>
            <a:graphicFrameLocks noGrp="1"/>
          </p:cNvGraphicFramePr>
          <p:nvPr/>
        </p:nvGraphicFramePr>
        <p:xfrm>
          <a:off x="4798577" y="1936836"/>
          <a:ext cx="6108090" cy="3860283"/>
        </p:xfrm>
        <a:graphic>
          <a:graphicData uri="http://schemas.openxmlformats.org/drawingml/2006/table">
            <a:tbl>
              <a:tblPr firstRow="1" bandRow="1">
                <a:tableStyleId>{5C22544A-7EE6-4342-B048-85BDC9FD1C3A}</a:tableStyleId>
              </a:tblPr>
              <a:tblGrid>
                <a:gridCol w="3466630">
                  <a:extLst>
                    <a:ext uri="{9D8B030D-6E8A-4147-A177-3AD203B41FA5}">
                      <a16:colId xmlns:a16="http://schemas.microsoft.com/office/drawing/2014/main" val="979661342"/>
                    </a:ext>
                  </a:extLst>
                </a:gridCol>
                <a:gridCol w="2641460">
                  <a:extLst>
                    <a:ext uri="{9D8B030D-6E8A-4147-A177-3AD203B41FA5}">
                      <a16:colId xmlns:a16="http://schemas.microsoft.com/office/drawing/2014/main" val="1487080318"/>
                    </a:ext>
                  </a:extLst>
                </a:gridCol>
              </a:tblGrid>
              <a:tr h="551469">
                <a:tc>
                  <a:txBody>
                    <a:bodyPr/>
                    <a:lstStyle/>
                    <a:p>
                      <a:r>
                        <a:rPr lang="en-US" sz="1900" dirty="0">
                          <a:latin typeface="Roboto" pitchFamily="2" charset="0"/>
                          <a:ea typeface="Roboto" pitchFamily="2" charset="0"/>
                        </a:rPr>
                        <a:t>Equipment Type</a:t>
                      </a:r>
                    </a:p>
                  </a:txBody>
                  <a:tcPr marL="95120" marR="95120" marT="47560" marB="47560" anchor="ctr">
                    <a:solidFill>
                      <a:srgbClr val="0B7EC2"/>
                    </a:solidFill>
                  </a:tcPr>
                </a:tc>
                <a:tc>
                  <a:txBody>
                    <a:bodyPr/>
                    <a:lstStyle/>
                    <a:p>
                      <a:pPr algn="ctr"/>
                      <a:r>
                        <a:rPr lang="en-US" sz="1900" dirty="0">
                          <a:latin typeface="Roboto" pitchFamily="2" charset="0"/>
                          <a:ea typeface="Roboto" pitchFamily="2" charset="0"/>
                        </a:rPr>
                        <a:t>Annual Leakage Rate</a:t>
                      </a:r>
                    </a:p>
                  </a:txBody>
                  <a:tcPr marL="95120" marR="95120" marT="47560" marB="47560" anchor="ctr">
                    <a:solidFill>
                      <a:srgbClr val="0B7EC2"/>
                    </a:solidFill>
                  </a:tcPr>
                </a:tc>
                <a:extLst>
                  <a:ext uri="{0D108BD9-81ED-4DB2-BD59-A6C34878D82A}">
                    <a16:rowId xmlns:a16="http://schemas.microsoft.com/office/drawing/2014/main" val="3588345784"/>
                  </a:ext>
                </a:extLst>
              </a:tr>
              <a:tr h="551469">
                <a:tc>
                  <a:txBody>
                    <a:bodyPr/>
                    <a:lstStyle/>
                    <a:p>
                      <a:pPr>
                        <a:spcBef>
                          <a:spcPts val="600"/>
                        </a:spcBef>
                        <a:spcAft>
                          <a:spcPts val="600"/>
                        </a:spcAft>
                      </a:pPr>
                      <a:r>
                        <a:rPr lang="en-US" sz="1900" dirty="0">
                          <a:latin typeface="Roboto" pitchFamily="2" charset="0"/>
                          <a:ea typeface="Roboto" pitchFamily="2" charset="0"/>
                        </a:rPr>
                        <a:t>Water chillers</a:t>
                      </a:r>
                    </a:p>
                  </a:txBody>
                  <a:tcPr marL="95120" marR="95120" marT="47560" marB="47560" anchor="ctr"/>
                </a:tc>
                <a:tc>
                  <a:txBody>
                    <a:bodyPr/>
                    <a:lstStyle/>
                    <a:p>
                      <a:pPr algn="ctr">
                        <a:spcBef>
                          <a:spcPts val="600"/>
                        </a:spcBef>
                        <a:spcAft>
                          <a:spcPts val="600"/>
                        </a:spcAft>
                      </a:pPr>
                      <a:r>
                        <a:rPr lang="en-US" sz="1900" dirty="0">
                          <a:latin typeface="Roboto" pitchFamily="2" charset="0"/>
                          <a:ea typeface="Roboto" pitchFamily="2" charset="0"/>
                        </a:rPr>
                        <a:t>5%</a:t>
                      </a:r>
                    </a:p>
                  </a:txBody>
                  <a:tcPr marL="95120" marR="95120" marT="47560" marB="47560" anchor="ctr"/>
                </a:tc>
                <a:extLst>
                  <a:ext uri="{0D108BD9-81ED-4DB2-BD59-A6C34878D82A}">
                    <a16:rowId xmlns:a16="http://schemas.microsoft.com/office/drawing/2014/main" val="2768061781"/>
                  </a:ext>
                </a:extLst>
              </a:tr>
              <a:tr h="551469">
                <a:tc>
                  <a:txBody>
                    <a:bodyPr/>
                    <a:lstStyle/>
                    <a:p>
                      <a:pPr>
                        <a:spcBef>
                          <a:spcPts val="600"/>
                        </a:spcBef>
                        <a:spcAft>
                          <a:spcPts val="600"/>
                        </a:spcAft>
                      </a:pPr>
                      <a:r>
                        <a:rPr lang="en-US" sz="1900" dirty="0">
                          <a:latin typeface="Roboto" pitchFamily="2" charset="0"/>
                          <a:ea typeface="Roboto" pitchFamily="2" charset="0"/>
                        </a:rPr>
                        <a:t>Hermetic units</a:t>
                      </a:r>
                    </a:p>
                  </a:txBody>
                  <a:tcPr marL="95120" marR="95120" marT="47560" marB="47560" anchor="ctr"/>
                </a:tc>
                <a:tc>
                  <a:txBody>
                    <a:bodyPr/>
                    <a:lstStyle/>
                    <a:p>
                      <a:pPr algn="ctr">
                        <a:spcBef>
                          <a:spcPts val="600"/>
                        </a:spcBef>
                        <a:spcAft>
                          <a:spcPts val="600"/>
                        </a:spcAft>
                      </a:pPr>
                      <a:r>
                        <a:rPr lang="en-US" sz="1900" dirty="0">
                          <a:latin typeface="Roboto" pitchFamily="2" charset="0"/>
                          <a:ea typeface="Roboto" pitchFamily="2" charset="0"/>
                        </a:rPr>
                        <a:t>1%</a:t>
                      </a:r>
                    </a:p>
                  </a:txBody>
                  <a:tcPr marL="95120" marR="95120" marT="47560" marB="47560" anchor="ctr"/>
                </a:tc>
                <a:extLst>
                  <a:ext uri="{0D108BD9-81ED-4DB2-BD59-A6C34878D82A}">
                    <a16:rowId xmlns:a16="http://schemas.microsoft.com/office/drawing/2014/main" val="530034766"/>
                  </a:ext>
                </a:extLst>
              </a:tr>
              <a:tr h="551469">
                <a:tc>
                  <a:txBody>
                    <a:bodyPr/>
                    <a:lstStyle/>
                    <a:p>
                      <a:pPr>
                        <a:spcBef>
                          <a:spcPts val="600"/>
                        </a:spcBef>
                        <a:spcAft>
                          <a:spcPts val="600"/>
                        </a:spcAft>
                      </a:pPr>
                      <a:r>
                        <a:rPr lang="en-US" sz="1900" dirty="0">
                          <a:latin typeface="Roboto" pitchFamily="2" charset="0"/>
                          <a:ea typeface="Roboto" pitchFamily="2" charset="0"/>
                        </a:rPr>
                        <a:t>Rooftop air conditioner</a:t>
                      </a:r>
                    </a:p>
                  </a:txBody>
                  <a:tcPr marL="95120" marR="95120" marT="47560" marB="47560" anchor="ctr"/>
                </a:tc>
                <a:tc>
                  <a:txBody>
                    <a:bodyPr/>
                    <a:lstStyle/>
                    <a:p>
                      <a:pPr algn="ctr">
                        <a:spcBef>
                          <a:spcPts val="600"/>
                        </a:spcBef>
                        <a:spcAft>
                          <a:spcPts val="600"/>
                        </a:spcAft>
                      </a:pPr>
                      <a:r>
                        <a:rPr lang="en-US" sz="1900" dirty="0">
                          <a:latin typeface="Roboto" pitchFamily="2" charset="0"/>
                          <a:ea typeface="Roboto" pitchFamily="2" charset="0"/>
                        </a:rPr>
                        <a:t>6%</a:t>
                      </a:r>
                    </a:p>
                  </a:txBody>
                  <a:tcPr marL="95120" marR="95120" marT="47560" marB="47560" anchor="ctr"/>
                </a:tc>
                <a:extLst>
                  <a:ext uri="{0D108BD9-81ED-4DB2-BD59-A6C34878D82A}">
                    <a16:rowId xmlns:a16="http://schemas.microsoft.com/office/drawing/2014/main" val="180453628"/>
                  </a:ext>
                </a:extLst>
              </a:tr>
              <a:tr h="551469">
                <a:tc>
                  <a:txBody>
                    <a:bodyPr/>
                    <a:lstStyle/>
                    <a:p>
                      <a:pPr>
                        <a:spcBef>
                          <a:spcPts val="600"/>
                        </a:spcBef>
                        <a:spcAft>
                          <a:spcPts val="600"/>
                        </a:spcAft>
                      </a:pPr>
                      <a:r>
                        <a:rPr lang="en-US" sz="1900" dirty="0">
                          <a:latin typeface="Roboto" pitchFamily="2" charset="0"/>
                          <a:ea typeface="Roboto" pitchFamily="2" charset="0"/>
                        </a:rPr>
                        <a:t>Residential HP or AC</a:t>
                      </a:r>
                    </a:p>
                  </a:txBody>
                  <a:tcPr marL="95120" marR="95120" marT="47560" marB="47560" anchor="ctr"/>
                </a:tc>
                <a:tc>
                  <a:txBody>
                    <a:bodyPr/>
                    <a:lstStyle/>
                    <a:p>
                      <a:pPr algn="ctr">
                        <a:spcBef>
                          <a:spcPts val="600"/>
                        </a:spcBef>
                        <a:spcAft>
                          <a:spcPts val="600"/>
                        </a:spcAft>
                      </a:pPr>
                      <a:r>
                        <a:rPr lang="en-US" sz="1900" dirty="0">
                          <a:latin typeface="Roboto" pitchFamily="2" charset="0"/>
                          <a:ea typeface="Roboto" pitchFamily="2" charset="0"/>
                        </a:rPr>
                        <a:t>2%</a:t>
                      </a:r>
                    </a:p>
                  </a:txBody>
                  <a:tcPr marL="95120" marR="95120" marT="47560" marB="47560" anchor="ctr"/>
                </a:tc>
                <a:extLst>
                  <a:ext uri="{0D108BD9-81ED-4DB2-BD59-A6C34878D82A}">
                    <a16:rowId xmlns:a16="http://schemas.microsoft.com/office/drawing/2014/main" val="706850705"/>
                  </a:ext>
                </a:extLst>
              </a:tr>
              <a:tr h="551469">
                <a:tc>
                  <a:txBody>
                    <a:bodyPr/>
                    <a:lstStyle/>
                    <a:p>
                      <a:pPr>
                        <a:spcBef>
                          <a:spcPts val="600"/>
                        </a:spcBef>
                        <a:spcAft>
                          <a:spcPts val="600"/>
                        </a:spcAft>
                      </a:pPr>
                      <a:r>
                        <a:rPr lang="en-US" sz="1900" dirty="0">
                          <a:latin typeface="Roboto" pitchFamily="2" charset="0"/>
                          <a:ea typeface="Roboto" pitchFamily="2" charset="0"/>
                        </a:rPr>
                        <a:t>VRF</a:t>
                      </a:r>
                    </a:p>
                  </a:txBody>
                  <a:tcPr marL="95120" marR="95120" marT="47560" marB="47560" anchor="ctr"/>
                </a:tc>
                <a:tc>
                  <a:txBody>
                    <a:bodyPr/>
                    <a:lstStyle/>
                    <a:p>
                      <a:pPr algn="ctr">
                        <a:spcBef>
                          <a:spcPts val="600"/>
                        </a:spcBef>
                        <a:spcAft>
                          <a:spcPts val="600"/>
                        </a:spcAft>
                      </a:pPr>
                      <a:r>
                        <a:rPr lang="en-US" sz="1900" dirty="0">
                          <a:latin typeface="Roboto" pitchFamily="2" charset="0"/>
                          <a:ea typeface="Roboto" pitchFamily="2" charset="0"/>
                        </a:rPr>
                        <a:t>10%</a:t>
                      </a:r>
                    </a:p>
                  </a:txBody>
                  <a:tcPr marL="95120" marR="95120" marT="47560" marB="47560" anchor="ctr"/>
                </a:tc>
                <a:extLst>
                  <a:ext uri="{0D108BD9-81ED-4DB2-BD59-A6C34878D82A}">
                    <a16:rowId xmlns:a16="http://schemas.microsoft.com/office/drawing/2014/main" val="515966812"/>
                  </a:ext>
                </a:extLst>
              </a:tr>
              <a:tr h="551469">
                <a:tc>
                  <a:txBody>
                    <a:bodyPr/>
                    <a:lstStyle/>
                    <a:p>
                      <a:pPr>
                        <a:spcBef>
                          <a:spcPts val="600"/>
                        </a:spcBef>
                        <a:spcAft>
                          <a:spcPts val="600"/>
                        </a:spcAft>
                      </a:pPr>
                      <a:r>
                        <a:rPr lang="en-US" sz="1900" dirty="0">
                          <a:latin typeface="Roboto" pitchFamily="2" charset="0"/>
                          <a:ea typeface="Roboto" pitchFamily="2" charset="0"/>
                        </a:rPr>
                        <a:t>Commercial condensing units</a:t>
                      </a:r>
                    </a:p>
                  </a:txBody>
                  <a:tcPr marL="95120" marR="95120" marT="47560" marB="47560" anchor="ctr"/>
                </a:tc>
                <a:tc>
                  <a:txBody>
                    <a:bodyPr/>
                    <a:lstStyle/>
                    <a:p>
                      <a:pPr algn="ctr">
                        <a:spcBef>
                          <a:spcPts val="600"/>
                        </a:spcBef>
                        <a:spcAft>
                          <a:spcPts val="600"/>
                        </a:spcAft>
                      </a:pPr>
                      <a:r>
                        <a:rPr lang="en-US" sz="1900" dirty="0">
                          <a:latin typeface="Roboto" pitchFamily="2" charset="0"/>
                          <a:ea typeface="Roboto" pitchFamily="2" charset="0"/>
                        </a:rPr>
                        <a:t>15%</a:t>
                      </a:r>
                    </a:p>
                  </a:txBody>
                  <a:tcPr marL="95120" marR="95120" marT="47560" marB="47560" anchor="ctr"/>
                </a:tc>
                <a:extLst>
                  <a:ext uri="{0D108BD9-81ED-4DB2-BD59-A6C34878D82A}">
                    <a16:rowId xmlns:a16="http://schemas.microsoft.com/office/drawing/2014/main" val="4278536701"/>
                  </a:ext>
                </a:extLst>
              </a:tr>
            </a:tbl>
          </a:graphicData>
        </a:graphic>
      </p:graphicFrame>
      <p:sp>
        <p:nvSpPr>
          <p:cNvPr id="8" name="TextBox 7">
            <a:extLst>
              <a:ext uri="{FF2B5EF4-FFF2-40B4-BE49-F238E27FC236}">
                <a16:creationId xmlns:a16="http://schemas.microsoft.com/office/drawing/2014/main" id="{A8D2CB25-5C56-7596-2C41-E2BC2BA73F27}"/>
              </a:ext>
            </a:extLst>
          </p:cNvPr>
          <p:cNvSpPr txBox="1"/>
          <p:nvPr/>
        </p:nvSpPr>
        <p:spPr>
          <a:xfrm>
            <a:off x="4709101" y="427155"/>
            <a:ext cx="5871785" cy="1311128"/>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ASHRAE Standard 228-2023</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Typical Annual Refrigerant Leakage Rates by Equipment Type</a:t>
            </a:r>
          </a:p>
        </p:txBody>
      </p:sp>
    </p:spTree>
    <p:extLst>
      <p:ext uri="{BB962C8B-B14F-4D97-AF65-F5344CB8AC3E}">
        <p14:creationId xmlns:p14="http://schemas.microsoft.com/office/powerpoint/2010/main" val="471485092"/>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434FE5-1F19-0680-1E06-853B68D908E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CDBB632-B857-3AAC-525D-F9E44337CBAC}"/>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B2B33B-497D-1ABE-AFD2-D0D8DD2F2551}"/>
              </a:ext>
            </a:extLst>
          </p:cNvPr>
          <p:cNvSpPr>
            <a:spLocks noGrp="1"/>
          </p:cNvSpPr>
          <p:nvPr>
            <p:ph type="title"/>
          </p:nvPr>
        </p:nvSpPr>
        <p:spPr>
          <a:xfrm>
            <a:off x="245873" y="573889"/>
            <a:ext cx="3444959"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Refrigerant Greenhouse Gas Emissions</a:t>
            </a:r>
            <a:br>
              <a:rPr lang="en-US" sz="4400" b="1" dirty="0">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28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R410a VRF Example</a:t>
            </a:r>
          </a:p>
        </p:txBody>
      </p:sp>
      <p:sp>
        <p:nvSpPr>
          <p:cNvPr id="5" name="Content Placeholder 2">
            <a:extLst>
              <a:ext uri="{FF2B5EF4-FFF2-40B4-BE49-F238E27FC236}">
                <a16:creationId xmlns:a16="http://schemas.microsoft.com/office/drawing/2014/main" id="{9CD1F1A6-785A-7F0F-3D44-444E87C694E5}"/>
              </a:ext>
            </a:extLst>
          </p:cNvPr>
          <p:cNvSpPr>
            <a:spLocks noGrp="1"/>
          </p:cNvSpPr>
          <p:nvPr>
            <p:ph idx="1"/>
          </p:nvPr>
        </p:nvSpPr>
        <p:spPr>
          <a:xfrm>
            <a:off x="4456739" y="573889"/>
            <a:ext cx="7068752" cy="4430882"/>
          </a:xfrm>
        </p:spPr>
        <p:txBody>
          <a:bodyPr>
            <a:normAutofit fontScale="92500" lnSpcReduction="10000"/>
          </a:bodyPr>
          <a:lstStyle/>
          <a:p>
            <a:pPr>
              <a:lnSpc>
                <a:spcPct val="100000"/>
              </a:lnSpc>
              <a:spcAft>
                <a:spcPts val="1000"/>
              </a:spcAft>
              <a:buClr>
                <a:srgbClr val="2B529B"/>
              </a:buClr>
            </a:pPr>
            <a:r>
              <a:rPr lang="en-US" sz="2600" dirty="0"/>
              <a:t>VRF systems typically use 0.06 to 0.20 kg/m² of refrigerant charge per conditioned floor area.</a:t>
            </a:r>
          </a:p>
          <a:p>
            <a:pPr lvl="1">
              <a:lnSpc>
                <a:spcPct val="100000"/>
              </a:lnSpc>
              <a:spcBef>
                <a:spcPts val="0"/>
              </a:spcBef>
              <a:buClr>
                <a:srgbClr val="2B529B"/>
              </a:buClr>
              <a:buSzPct val="60000"/>
              <a:buFont typeface="Wingdings" pitchFamily="2" charset="2"/>
              <a:buChar char="Ø"/>
            </a:pPr>
            <a:r>
              <a:rPr lang="en-US" sz="2600" dirty="0"/>
              <a:t>0.06 kg/m² refrigerant density is assumed </a:t>
            </a:r>
          </a:p>
          <a:p>
            <a:pPr lvl="1">
              <a:lnSpc>
                <a:spcPct val="100000"/>
              </a:lnSpc>
              <a:spcBef>
                <a:spcPts val="0"/>
              </a:spcBef>
              <a:buClr>
                <a:srgbClr val="2B529B"/>
              </a:buClr>
              <a:buSzPct val="60000"/>
              <a:buFont typeface="Wingdings" pitchFamily="2" charset="2"/>
              <a:buChar char="Ø"/>
            </a:pPr>
            <a:r>
              <a:rPr lang="en-US" sz="2600" dirty="0"/>
              <a:t>R-410a GWP is 1920</a:t>
            </a:r>
          </a:p>
          <a:p>
            <a:pPr lvl="1">
              <a:lnSpc>
                <a:spcPct val="100000"/>
              </a:lnSpc>
              <a:spcBef>
                <a:spcPts val="0"/>
              </a:spcBef>
              <a:buClr>
                <a:srgbClr val="2B529B"/>
              </a:buClr>
              <a:buSzPct val="60000"/>
              <a:buFont typeface="Wingdings" pitchFamily="2" charset="2"/>
              <a:buChar char="Ø"/>
            </a:pPr>
            <a:r>
              <a:rPr lang="en-US" sz="2600" dirty="0"/>
              <a:t>10% annual leakage rate (ASHRAE Std 228)</a:t>
            </a:r>
          </a:p>
          <a:p>
            <a:pPr marL="457200" lvl="1" indent="0">
              <a:lnSpc>
                <a:spcPct val="100000"/>
              </a:lnSpc>
              <a:spcBef>
                <a:spcPts val="0"/>
              </a:spcBef>
              <a:buClr>
                <a:srgbClr val="2B529B"/>
              </a:buClr>
              <a:buSzPct val="60000"/>
              <a:buNone/>
            </a:pPr>
            <a:endParaRPr lang="en-US" sz="2200" dirty="0"/>
          </a:p>
          <a:p>
            <a:pPr>
              <a:lnSpc>
                <a:spcPct val="100000"/>
              </a:lnSpc>
              <a:spcBef>
                <a:spcPts val="600"/>
              </a:spcBef>
              <a:buClr>
                <a:srgbClr val="2B529B"/>
              </a:buClr>
            </a:pPr>
            <a:r>
              <a:rPr lang="en-US" sz="2600" dirty="0"/>
              <a:t>This would result in 11.5 kgCO</a:t>
            </a:r>
            <a:r>
              <a:rPr lang="en-US" sz="2600" baseline="-25000" dirty="0"/>
              <a:t>2</a:t>
            </a:r>
            <a:r>
              <a:rPr lang="en-US" sz="2600" dirty="0"/>
              <a:t>e/m²-yr or 1,070 gCO</a:t>
            </a:r>
            <a:r>
              <a:rPr lang="en-US" sz="2600" baseline="-25000" dirty="0"/>
              <a:t>2</a:t>
            </a:r>
            <a:r>
              <a:rPr lang="en-US" sz="2600" dirty="0"/>
              <a:t>e/ft²-yr of GHG emissions</a:t>
            </a:r>
          </a:p>
          <a:p>
            <a:pPr marL="0" indent="0">
              <a:lnSpc>
                <a:spcPct val="100000"/>
              </a:lnSpc>
              <a:spcBef>
                <a:spcPts val="600"/>
              </a:spcBef>
              <a:buClr>
                <a:srgbClr val="2B529B"/>
              </a:buClr>
              <a:buNone/>
            </a:pPr>
            <a:endParaRPr lang="en-US" sz="2600" dirty="0"/>
          </a:p>
          <a:p>
            <a:pPr>
              <a:lnSpc>
                <a:spcPct val="100000"/>
              </a:lnSpc>
              <a:spcBef>
                <a:spcPts val="600"/>
              </a:spcBef>
              <a:buClr>
                <a:srgbClr val="2B529B"/>
              </a:buClr>
            </a:pPr>
            <a:r>
              <a:rPr lang="en-US" sz="2600" dirty="0"/>
              <a:t>CBECS U.S. commercial building average annual heating usage is 2 kWh per ft</a:t>
            </a:r>
            <a:r>
              <a:rPr lang="en-US" sz="2600" baseline="30000" dirty="0"/>
              <a:t>2</a:t>
            </a:r>
            <a:r>
              <a:rPr lang="en-US" sz="2600" dirty="0"/>
              <a:t>-yr, a natural gas boiler would emit roughly 520 gCO</a:t>
            </a:r>
            <a:r>
              <a:rPr lang="en-US" sz="2600" baseline="-25000" dirty="0"/>
              <a:t>2</a:t>
            </a:r>
            <a:r>
              <a:rPr lang="en-US" sz="2600" dirty="0"/>
              <a:t>e/ft²-yr</a:t>
            </a:r>
            <a:endParaRPr lang="en-US" sz="2600" i="1" dirty="0">
              <a:solidFill>
                <a:srgbClr val="FF0000"/>
              </a:solidFill>
            </a:endParaRPr>
          </a:p>
          <a:p>
            <a:pPr>
              <a:buClr>
                <a:srgbClr val="2B529B"/>
              </a:buClr>
            </a:pPr>
            <a:endParaRPr lang="en-US" dirty="0"/>
          </a:p>
        </p:txBody>
      </p:sp>
      <p:sp>
        <p:nvSpPr>
          <p:cNvPr id="6" name="TextBox 5">
            <a:extLst>
              <a:ext uri="{FF2B5EF4-FFF2-40B4-BE49-F238E27FC236}">
                <a16:creationId xmlns:a16="http://schemas.microsoft.com/office/drawing/2014/main" id="{E5E65F88-DCC4-BA38-8275-FB2C517161D3}"/>
              </a:ext>
            </a:extLst>
          </p:cNvPr>
          <p:cNvSpPr txBox="1"/>
          <p:nvPr/>
        </p:nvSpPr>
        <p:spPr>
          <a:xfrm>
            <a:off x="4249567" y="5225460"/>
            <a:ext cx="7483096" cy="125572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2200"/>
              </a:spcBef>
              <a:spcAft>
                <a:spcPts val="0"/>
              </a:spcAft>
              <a:buClr>
                <a:srgbClr val="2B529B"/>
              </a:buClr>
              <a:buSzTx/>
              <a:buFont typeface="Arial" panose="020B0604020202020204" pitchFamily="34" charset="0"/>
              <a:buNone/>
              <a:tabLst/>
              <a:defRPr/>
            </a:pPr>
            <a:r>
              <a:rPr kumimoji="0" lang="en-US" sz="2800" b="1" i="0" u="none" strike="noStrike" kern="1200" cap="none" spc="0" normalizeH="0" baseline="0" noProof="0" dirty="0">
                <a:ln>
                  <a:noFill/>
                </a:ln>
                <a:solidFill>
                  <a:srgbClr val="2B529B"/>
                </a:solidFill>
                <a:effectLst/>
                <a:uLnTx/>
                <a:uFillTx/>
                <a:latin typeface="Roboto" panose="02000000000000000000" pitchFamily="2" charset="0"/>
                <a:ea typeface="Roboto" panose="02000000000000000000" pitchFamily="2" charset="0"/>
                <a:cs typeface="Open Sans" panose="020B0606030504020204" pitchFamily="34" charset="0"/>
              </a:rPr>
              <a:t>We should estimate GHG emissions from refrigerant leakage as we electrify building heating systems</a:t>
            </a:r>
          </a:p>
        </p:txBody>
      </p:sp>
    </p:spTree>
    <p:extLst>
      <p:ext uri="{BB962C8B-B14F-4D97-AF65-F5344CB8AC3E}">
        <p14:creationId xmlns:p14="http://schemas.microsoft.com/office/powerpoint/2010/main" val="3412482265"/>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230049-6C48-EBAE-130C-1EF95915FE5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D6EA406-6C30-A24C-B9DE-56EB8164B86C}"/>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147419-F92C-D1C3-D529-97526697C02F}"/>
              </a:ext>
            </a:extLst>
          </p:cNvPr>
          <p:cNvSpPr>
            <a:spLocks noGrp="1"/>
          </p:cNvSpPr>
          <p:nvPr>
            <p:ph type="title"/>
          </p:nvPr>
        </p:nvSpPr>
        <p:spPr>
          <a:xfrm>
            <a:off x="245873" y="573889"/>
            <a:ext cx="3444959"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Refrigerant Greenhouse Gas Emissions</a:t>
            </a:r>
            <a:endParaRPr lang="en-US" sz="28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
        <p:nvSpPr>
          <p:cNvPr id="5" name="Content Placeholder 2">
            <a:extLst>
              <a:ext uri="{FF2B5EF4-FFF2-40B4-BE49-F238E27FC236}">
                <a16:creationId xmlns:a16="http://schemas.microsoft.com/office/drawing/2014/main" id="{DD9A86A9-58EA-F20D-807B-0828163ECDAF}"/>
              </a:ext>
            </a:extLst>
          </p:cNvPr>
          <p:cNvSpPr>
            <a:spLocks noGrp="1"/>
          </p:cNvSpPr>
          <p:nvPr>
            <p:ph idx="1"/>
          </p:nvPr>
        </p:nvSpPr>
        <p:spPr>
          <a:xfrm>
            <a:off x="4456739" y="1705970"/>
            <a:ext cx="7214246" cy="3608980"/>
          </a:xfrm>
        </p:spPr>
        <p:txBody>
          <a:bodyPr>
            <a:normAutofit/>
          </a:bodyPr>
          <a:lstStyle/>
          <a:p>
            <a:pPr>
              <a:buClr>
                <a:srgbClr val="2B529B"/>
              </a:buClr>
            </a:pPr>
            <a:r>
              <a:rPr lang="en-US" dirty="0"/>
              <a:t>Use of low-GWP refrigerants</a:t>
            </a:r>
          </a:p>
          <a:p>
            <a:pPr>
              <a:buClr>
                <a:srgbClr val="2B529B"/>
              </a:buClr>
            </a:pPr>
            <a:r>
              <a:rPr lang="en-US" dirty="0"/>
              <a:t>Enhanced energy efficiency</a:t>
            </a:r>
          </a:p>
          <a:p>
            <a:pPr>
              <a:buClr>
                <a:srgbClr val="2B529B"/>
              </a:buClr>
            </a:pPr>
            <a:r>
              <a:rPr lang="en-US" dirty="0"/>
              <a:t>Innovative non-refrigerant technologies</a:t>
            </a:r>
          </a:p>
          <a:p>
            <a:pPr>
              <a:buClr>
                <a:srgbClr val="2B529B"/>
              </a:buClr>
            </a:pPr>
            <a:r>
              <a:rPr lang="en-US" dirty="0"/>
              <a:t>Lower refrigerant volume</a:t>
            </a:r>
          </a:p>
          <a:p>
            <a:pPr>
              <a:buClr>
                <a:srgbClr val="2B529B"/>
              </a:buClr>
            </a:pPr>
            <a:r>
              <a:rPr lang="en-US" dirty="0"/>
              <a:t>Regular maintenance and leak prevention</a:t>
            </a:r>
          </a:p>
          <a:p>
            <a:pPr>
              <a:buClr>
                <a:srgbClr val="2B529B"/>
              </a:buClr>
            </a:pPr>
            <a:r>
              <a:rPr lang="en-US" dirty="0"/>
              <a:t>Refrigerant management and recycling</a:t>
            </a:r>
          </a:p>
          <a:p>
            <a:pPr>
              <a:buClr>
                <a:srgbClr val="2B529B"/>
              </a:buClr>
            </a:pPr>
            <a:endParaRPr lang="en-US" dirty="0"/>
          </a:p>
        </p:txBody>
      </p:sp>
      <p:sp>
        <p:nvSpPr>
          <p:cNvPr id="4" name="TextBox 3">
            <a:extLst>
              <a:ext uri="{FF2B5EF4-FFF2-40B4-BE49-F238E27FC236}">
                <a16:creationId xmlns:a16="http://schemas.microsoft.com/office/drawing/2014/main" id="{32BA153E-D04A-3251-855A-ECA002B4EF37}"/>
              </a:ext>
            </a:extLst>
          </p:cNvPr>
          <p:cNvSpPr txBox="1"/>
          <p:nvPr/>
        </p:nvSpPr>
        <p:spPr>
          <a:xfrm>
            <a:off x="4456739" y="714847"/>
            <a:ext cx="7005907" cy="590931"/>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Reducing Refrigerant Emissions</a:t>
            </a:r>
          </a:p>
        </p:txBody>
      </p:sp>
      <p:sp>
        <p:nvSpPr>
          <p:cNvPr id="6" name="TextBox 5">
            <a:extLst>
              <a:ext uri="{FF2B5EF4-FFF2-40B4-BE49-F238E27FC236}">
                <a16:creationId xmlns:a16="http://schemas.microsoft.com/office/drawing/2014/main" id="{B2046855-0CEF-5BBE-FBEF-92E48A4130A7}"/>
              </a:ext>
            </a:extLst>
          </p:cNvPr>
          <p:cNvSpPr txBox="1"/>
          <p:nvPr/>
        </p:nvSpPr>
        <p:spPr>
          <a:xfrm>
            <a:off x="4456739" y="5198165"/>
            <a:ext cx="7483096"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Roboto" pitchFamily="2" charset="0"/>
                <a:ea typeface="Roboto" pitchFamily="2" charset="0"/>
                <a:cs typeface="+mn-cs"/>
              </a:rPr>
              <a:t>For ways to reduce refrigerant leakage, refer to REAL Zero booklets at </a:t>
            </a:r>
            <a:r>
              <a:rPr kumimoji="0" lang="en-US" sz="2600" b="1" i="0" u="none" strike="noStrike" kern="1200" cap="none" spc="0" normalizeH="0" baseline="0" noProof="0" dirty="0" err="1">
                <a:ln>
                  <a:noFill/>
                </a:ln>
                <a:solidFill>
                  <a:srgbClr val="4472C4">
                    <a:lumMod val="75000"/>
                  </a:srgbClr>
                </a:solidFill>
                <a:effectLst/>
                <a:uLnTx/>
                <a:uFillTx/>
                <a:latin typeface="Roboto" pitchFamily="2" charset="0"/>
                <a:ea typeface="Roboto" pitchFamily="2" charset="0"/>
                <a:cs typeface="+mn-cs"/>
              </a:rPr>
              <a:t>www.realzero.org.uk</a:t>
            </a:r>
            <a:endParaRPr kumimoji="0" lang="en-US" sz="2600" b="1" i="0" u="none" strike="noStrike" kern="1200" cap="none" spc="0" normalizeH="0" baseline="0" noProof="0" dirty="0">
              <a:ln>
                <a:noFill/>
              </a:ln>
              <a:solidFill>
                <a:srgbClr val="4472C4">
                  <a:lumMod val="75000"/>
                </a:srgbClr>
              </a:solidFill>
              <a:effectLst/>
              <a:uLnTx/>
              <a:uFillTx/>
              <a:latin typeface="Roboto" pitchFamily="2" charset="0"/>
              <a:ea typeface="Roboto" pitchFamily="2" charset="0"/>
              <a:cs typeface="+mn-cs"/>
            </a:endParaRPr>
          </a:p>
        </p:txBody>
      </p:sp>
    </p:spTree>
    <p:extLst>
      <p:ext uri="{BB962C8B-B14F-4D97-AF65-F5344CB8AC3E}">
        <p14:creationId xmlns:p14="http://schemas.microsoft.com/office/powerpoint/2010/main" val="2867529229"/>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7" name="Picture 6" descr="Diagram of a diagram showing different types of air conditioning&#10;&#10;Description automatically generated">
            <a:extLst>
              <a:ext uri="{FF2B5EF4-FFF2-40B4-BE49-F238E27FC236}">
                <a16:creationId xmlns:a16="http://schemas.microsoft.com/office/drawing/2014/main" id="{6ED52759-EA4B-AD87-CABB-F823DAA17611}"/>
              </a:ext>
            </a:extLst>
          </p:cNvPr>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202529" y="519458"/>
            <a:ext cx="9786939" cy="6862326"/>
          </a:xfrm>
          <a:prstGeom prst="rect">
            <a:avLst/>
          </a:prstGeom>
        </p:spPr>
      </p:pic>
      <p:sp>
        <p:nvSpPr>
          <p:cNvPr id="4" name="Google Shape;655;p95">
            <a:extLst>
              <a:ext uri="{FF2B5EF4-FFF2-40B4-BE49-F238E27FC236}">
                <a16:creationId xmlns:a16="http://schemas.microsoft.com/office/drawing/2014/main" id="{47ED2EC4-FA06-1BCD-1CA0-075C633BF1E1}"/>
              </a:ext>
            </a:extLst>
          </p:cNvPr>
          <p:cNvSpPr txBox="1"/>
          <p:nvPr/>
        </p:nvSpPr>
        <p:spPr>
          <a:xfrm>
            <a:off x="1202528" y="2251963"/>
            <a:ext cx="9786939" cy="2354073"/>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lang="en-US" sz="8000" b="1" kern="0" dirty="0">
                <a:solidFill>
                  <a:srgbClr val="0070C0"/>
                </a:solidFill>
                <a:latin typeface="Roboto Condensed" panose="02000000000000000000" pitchFamily="2" charset="0"/>
                <a:ea typeface="Roboto Condensed" panose="02000000000000000000" pitchFamily="2" charset="0"/>
                <a:cs typeface="Roboto Condensed" panose="02000000000000000000" pitchFamily="2" charset="0"/>
                <a:sym typeface="Roboto"/>
              </a:rPr>
              <a:t>Considering Electric </a:t>
            </a:r>
            <a:r>
              <a:rPr kumimoji="0" lang="en-US" sz="8000" b="1" u="none" strike="noStrike" kern="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Alternatives</a:t>
            </a:r>
            <a:endParaRPr kumimoji="0" sz="8000" b="1" u="none" strike="noStrike" kern="0" cap="none" spc="0" normalizeH="0" baseline="0" noProof="0" dirty="0">
              <a:ln>
                <a:noFill/>
              </a:ln>
              <a:solidFill>
                <a:srgbClr val="0070C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grpSp>
        <p:nvGrpSpPr>
          <p:cNvPr id="12" name="Group 11">
            <a:extLst>
              <a:ext uri="{FF2B5EF4-FFF2-40B4-BE49-F238E27FC236}">
                <a16:creationId xmlns:a16="http://schemas.microsoft.com/office/drawing/2014/main" id="{117674E3-F2E7-567E-CC0D-6CAFBBEB82D3}"/>
              </a:ext>
            </a:extLst>
          </p:cNvPr>
          <p:cNvGrpSpPr/>
          <p:nvPr/>
        </p:nvGrpSpPr>
        <p:grpSpPr>
          <a:xfrm>
            <a:off x="0" y="1"/>
            <a:ext cx="12191999" cy="6858000"/>
            <a:chOff x="0" y="0"/>
            <a:chExt cx="12191999" cy="6858000"/>
          </a:xfrm>
        </p:grpSpPr>
        <p:sp>
          <p:nvSpPr>
            <p:cNvPr id="8" name="Rectangle 7">
              <a:extLst>
                <a:ext uri="{FF2B5EF4-FFF2-40B4-BE49-F238E27FC236}">
                  <a16:creationId xmlns:a16="http://schemas.microsoft.com/office/drawing/2014/main" id="{7F401AAE-176D-B5B5-9432-590BBB9ECBE6}"/>
                </a:ext>
              </a:extLst>
            </p:cNvPr>
            <p:cNvSpPr/>
            <p:nvPr/>
          </p:nvSpPr>
          <p:spPr>
            <a:xfrm>
              <a:off x="0" y="0"/>
              <a:ext cx="1202529"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BD3F212-EAAC-5CED-12E6-59964D5980F1}"/>
                </a:ext>
              </a:extLst>
            </p:cNvPr>
            <p:cNvSpPr/>
            <p:nvPr/>
          </p:nvSpPr>
          <p:spPr>
            <a:xfrm>
              <a:off x="10989468" y="0"/>
              <a:ext cx="1202531"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2BEF5-8A8A-D4B8-CD20-0BA00A8BD92C}"/>
                </a:ext>
              </a:extLst>
            </p:cNvPr>
            <p:cNvSpPr/>
            <p:nvPr/>
          </p:nvSpPr>
          <p:spPr>
            <a:xfrm>
              <a:off x="1202529" y="0"/>
              <a:ext cx="9786939" cy="519457"/>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4679263"/>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7206B-7A05-6BFD-73C0-40385D4D6A0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FD32D8E-9501-53B3-B5B1-486CA9234A7B}"/>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372DFF-6BB3-19D6-5E41-2ECA659536CA}"/>
              </a:ext>
            </a:extLst>
          </p:cNvPr>
          <p:cNvSpPr>
            <a:spLocks noGrp="1"/>
          </p:cNvSpPr>
          <p:nvPr>
            <p:ph type="title"/>
          </p:nvPr>
        </p:nvSpPr>
        <p:spPr>
          <a:xfrm>
            <a:off x="245873" y="573889"/>
            <a:ext cx="3444959" cy="3872571"/>
          </a:xfrm>
          <a:noFill/>
          <a:effectLst/>
        </p:spPr>
        <p:txBody>
          <a:bodyPr anchor="t">
            <a:noAutofit/>
          </a:bodyPr>
          <a:lstStyle/>
          <a:p>
            <a:r>
              <a:rPr kumimoji="0" lang="en-US" sz="4400" b="1" i="0" u="none" strike="noStrike" kern="1200" cap="none" spc="-130" normalizeH="0" baseline="0" noProof="0" dirty="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cs typeface="Roboto Condensed" panose="02000000000000000000" pitchFamily="2" charset="0"/>
              </a:rPr>
              <a:t>Initial</a:t>
            </a:r>
            <a:br>
              <a:rPr kumimoji="0" lang="en-US" sz="4400" b="1" i="0" u="none" strike="noStrike" kern="1200" cap="none" spc="-130" normalizeH="0" baseline="0" noProof="0" dirty="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cs typeface="Roboto Condensed" panose="02000000000000000000" pitchFamily="2" charset="0"/>
              </a:rPr>
            </a:br>
            <a:r>
              <a:rPr kumimoji="0" lang="en-US" sz="4400" b="1" i="0" u="none" strike="noStrike" kern="1200" cap="none" spc="-130" normalizeH="0" baseline="0" noProof="0" dirty="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cs typeface="Roboto Condensed" panose="02000000000000000000" pitchFamily="2" charset="0"/>
              </a:rPr>
              <a:t>Considerations</a:t>
            </a:r>
            <a:endParaRPr lang="en-US" sz="28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
        <p:nvSpPr>
          <p:cNvPr id="5" name="Content Placeholder 2">
            <a:extLst>
              <a:ext uri="{FF2B5EF4-FFF2-40B4-BE49-F238E27FC236}">
                <a16:creationId xmlns:a16="http://schemas.microsoft.com/office/drawing/2014/main" id="{F9DD6F57-1CA8-F59A-3672-DF1E645E5C86}"/>
              </a:ext>
            </a:extLst>
          </p:cNvPr>
          <p:cNvSpPr>
            <a:spLocks noGrp="1"/>
          </p:cNvSpPr>
          <p:nvPr>
            <p:ph idx="1"/>
          </p:nvPr>
        </p:nvSpPr>
        <p:spPr>
          <a:xfrm>
            <a:off x="4456739" y="573889"/>
            <a:ext cx="7735261" cy="4694147"/>
          </a:xfrm>
        </p:spPr>
        <p:txBody>
          <a:bodyPr>
            <a:normAutofit/>
          </a:bodyPr>
          <a:lstStyle/>
          <a:p>
            <a:pPr marL="344488" marR="0" lvl="0" indent="-344488" algn="l" defTabSz="914400" rtl="0" eaLnBrk="1" fontAlgn="auto" latinLnBrk="0" hangingPunct="1">
              <a:lnSpc>
                <a:spcPct val="120000"/>
              </a:lnSpc>
              <a:spcBef>
                <a:spcPts val="1200"/>
              </a:spcBef>
              <a:spcAft>
                <a:spcPts val="0"/>
              </a:spcAft>
              <a:buClr>
                <a:srgbClr val="2B529B"/>
              </a:buClr>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Open Sans" panose="020B0606030504020204" pitchFamily="34" charset="0"/>
              </a:rPr>
              <a:t>Lower required heating and cooling loads</a:t>
            </a:r>
          </a:p>
          <a:p>
            <a:pPr marL="344488" marR="0" lvl="0" indent="-344488" algn="l" defTabSz="914400" rtl="0" eaLnBrk="1" fontAlgn="auto" latinLnBrk="0" hangingPunct="1">
              <a:lnSpc>
                <a:spcPct val="120000"/>
              </a:lnSpc>
              <a:spcBef>
                <a:spcPts val="1200"/>
              </a:spcBef>
              <a:spcAft>
                <a:spcPts val="0"/>
              </a:spcAft>
              <a:buClr>
                <a:srgbClr val="2B529B"/>
              </a:buClr>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Open Sans" panose="020B0606030504020204" pitchFamily="34" charset="0"/>
              </a:rPr>
              <a:t>Energy efficiency</a:t>
            </a:r>
          </a:p>
          <a:p>
            <a:pPr marL="344488" marR="0" lvl="0" indent="-344488" algn="l" defTabSz="914400" rtl="0" eaLnBrk="1" fontAlgn="auto" latinLnBrk="0" hangingPunct="1">
              <a:lnSpc>
                <a:spcPct val="120000"/>
              </a:lnSpc>
              <a:spcBef>
                <a:spcPts val="1200"/>
              </a:spcBef>
              <a:spcAft>
                <a:spcPts val="0"/>
              </a:spcAft>
              <a:buClr>
                <a:srgbClr val="2B529B"/>
              </a:buClr>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Open Sans" panose="020B0606030504020204" pitchFamily="34" charset="0"/>
              </a:rPr>
              <a:t>Heat recovery, where possible</a:t>
            </a:r>
          </a:p>
          <a:p>
            <a:pPr marL="344488" marR="0" lvl="0" indent="-344488" algn="l" defTabSz="914400" rtl="0" eaLnBrk="1" fontAlgn="auto" latinLnBrk="0" hangingPunct="1">
              <a:lnSpc>
                <a:spcPct val="120000"/>
              </a:lnSpc>
              <a:spcBef>
                <a:spcPts val="1200"/>
              </a:spcBef>
              <a:spcAft>
                <a:spcPts val="0"/>
              </a:spcAft>
              <a:buClr>
                <a:srgbClr val="2B529B"/>
              </a:buClr>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Open Sans" panose="020B0606030504020204" pitchFamily="34" charset="0"/>
              </a:rPr>
              <a:t>System turndown requirements</a:t>
            </a:r>
          </a:p>
          <a:p>
            <a:pPr marL="344488" marR="0" lvl="0" indent="-344488" algn="l" defTabSz="914400" rtl="0" eaLnBrk="1" fontAlgn="auto" latinLnBrk="0" hangingPunct="1">
              <a:lnSpc>
                <a:spcPct val="120000"/>
              </a:lnSpc>
              <a:spcBef>
                <a:spcPts val="1200"/>
              </a:spcBef>
              <a:spcAft>
                <a:spcPts val="0"/>
              </a:spcAft>
              <a:buClr>
                <a:srgbClr val="2B529B"/>
              </a:buClr>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Open Sans" panose="020B0606030504020204" pitchFamily="34" charset="0"/>
              </a:rPr>
              <a:t>Understand source and load operating conditions expected throughout the year</a:t>
            </a:r>
          </a:p>
          <a:p>
            <a:pPr marL="344488" marR="0" lvl="0" indent="-344488" algn="l" defTabSz="914400" rtl="0" eaLnBrk="1" fontAlgn="auto" latinLnBrk="0" hangingPunct="1">
              <a:lnSpc>
                <a:spcPct val="120000"/>
              </a:lnSpc>
              <a:spcBef>
                <a:spcPts val="1200"/>
              </a:spcBef>
              <a:spcAft>
                <a:spcPts val="0"/>
              </a:spcAft>
              <a:buClr>
                <a:srgbClr val="2B529B"/>
              </a:buClr>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Open Sans" panose="020B0606030504020204" pitchFamily="34" charset="0"/>
              </a:rPr>
              <a:t>Consider thermal storage, where applicable</a:t>
            </a:r>
          </a:p>
          <a:p>
            <a:pPr>
              <a:buClr>
                <a:srgbClr val="2B529B"/>
              </a:buClr>
            </a:pPr>
            <a:endParaRPr lang="en-US" dirty="0"/>
          </a:p>
        </p:txBody>
      </p:sp>
    </p:spTree>
    <p:extLst>
      <p:ext uri="{BB962C8B-B14F-4D97-AF65-F5344CB8AC3E}">
        <p14:creationId xmlns:p14="http://schemas.microsoft.com/office/powerpoint/2010/main" val="2941169827"/>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46CB1-1323-4D77-571D-04F1E0D70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4A322E-3345-B2E7-57B4-688FE5A94DAA}"/>
              </a:ext>
            </a:extLst>
          </p:cNvPr>
          <p:cNvSpPr>
            <a:spLocks noGrp="1"/>
          </p:cNvSpPr>
          <p:nvPr>
            <p:ph type="title"/>
          </p:nvPr>
        </p:nvSpPr>
        <p:spPr>
          <a:xfrm>
            <a:off x="932587" y="293238"/>
            <a:ext cx="10400989"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prstClr val="black">
                    <a:lumMod val="65000"/>
                    <a:lumOff val="35000"/>
                  </a:prstClr>
                </a:solidFill>
                <a:latin typeface="Roboto Condensed" panose="02000000000000000000" pitchFamily="2" charset="0"/>
                <a:cs typeface="Roboto Condensed" panose="02000000000000000000" pitchFamily="2" charset="0"/>
              </a:rPr>
              <a:t>Heat Recovery to Reduce Heating Loads</a:t>
            </a:r>
            <a:endParaRPr lang="en-US" sz="1600"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7" name="Text Placeholder 4">
            <a:extLst>
              <a:ext uri="{FF2B5EF4-FFF2-40B4-BE49-F238E27FC236}">
                <a16:creationId xmlns:a16="http://schemas.microsoft.com/office/drawing/2014/main" id="{6CCCE769-93F3-E246-7CFE-0C4834CA427B}"/>
              </a:ext>
            </a:extLst>
          </p:cNvPr>
          <p:cNvSpPr>
            <a:spLocks noGrp="1"/>
          </p:cNvSpPr>
          <p:nvPr>
            <p:ph idx="1"/>
          </p:nvPr>
        </p:nvSpPr>
        <p:spPr>
          <a:xfrm>
            <a:off x="932587" y="4476465"/>
            <a:ext cx="7470940" cy="1664391"/>
          </a:xfrm>
        </p:spPr>
        <p:txBody>
          <a:bodyPr>
            <a:normAutofit/>
          </a:bodyPr>
          <a:lstStyle/>
          <a:p>
            <a:pPr marL="0" indent="0">
              <a:lnSpc>
                <a:spcPct val="110000"/>
              </a:lnSpc>
              <a:spcBef>
                <a:spcPts val="0"/>
              </a:spcBef>
              <a:buNone/>
            </a:pPr>
            <a:r>
              <a:rPr lang="en-US" dirty="0">
                <a:solidFill>
                  <a:srgbClr val="00529B"/>
                </a:solidFill>
              </a:rPr>
              <a:t>55-75%</a:t>
            </a:r>
          </a:p>
          <a:p>
            <a:pPr marL="0" indent="0">
              <a:lnSpc>
                <a:spcPct val="110000"/>
              </a:lnSpc>
              <a:spcBef>
                <a:spcPts val="0"/>
              </a:spcBef>
              <a:buNone/>
            </a:pPr>
            <a:r>
              <a:rPr lang="en-US" dirty="0">
                <a:solidFill>
                  <a:srgbClr val="00529B"/>
                </a:solidFill>
              </a:rPr>
              <a:t>efficiencies</a:t>
            </a:r>
          </a:p>
        </p:txBody>
      </p:sp>
      <p:pic>
        <p:nvPicPr>
          <p:cNvPr id="25" name="Picture 24">
            <a:extLst>
              <a:ext uri="{FF2B5EF4-FFF2-40B4-BE49-F238E27FC236}">
                <a16:creationId xmlns:a16="http://schemas.microsoft.com/office/drawing/2014/main" id="{BDD288A2-357F-198B-9523-FCCB7EB13EF6}"/>
              </a:ext>
            </a:extLst>
          </p:cNvPr>
          <p:cNvPicPr>
            <a:picLocks noChangeAspect="1"/>
          </p:cNvPicPr>
          <p:nvPr/>
        </p:nvPicPr>
        <p:blipFill>
          <a:blip r:embed="rId4"/>
          <a:stretch>
            <a:fillRect/>
          </a:stretch>
        </p:blipFill>
        <p:spPr>
          <a:xfrm>
            <a:off x="932587" y="1125010"/>
            <a:ext cx="9562515" cy="4803157"/>
          </a:xfrm>
          <a:prstGeom prst="rect">
            <a:avLst/>
          </a:prstGeom>
        </p:spPr>
      </p:pic>
      <p:sp>
        <p:nvSpPr>
          <p:cNvPr id="26" name="TextBox 25">
            <a:extLst>
              <a:ext uri="{FF2B5EF4-FFF2-40B4-BE49-F238E27FC236}">
                <a16:creationId xmlns:a16="http://schemas.microsoft.com/office/drawing/2014/main" id="{F3941682-9B10-C5F6-C8BD-1C8626E81AC8}"/>
              </a:ext>
            </a:extLst>
          </p:cNvPr>
          <p:cNvSpPr txBox="1"/>
          <p:nvPr/>
        </p:nvSpPr>
        <p:spPr>
          <a:xfrm>
            <a:off x="521398" y="6394809"/>
            <a:ext cx="6038833"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Source: 2020 ASHRAE Learning Institute Air-To-Air Energy Recovery Applications: Best Practices</a:t>
            </a:r>
          </a:p>
        </p:txBody>
      </p:sp>
      <p:sp>
        <p:nvSpPr>
          <p:cNvPr id="3" name="Text Placeholder 4">
            <a:extLst>
              <a:ext uri="{FF2B5EF4-FFF2-40B4-BE49-F238E27FC236}">
                <a16:creationId xmlns:a16="http://schemas.microsoft.com/office/drawing/2014/main" id="{3E8C71DE-2529-DE42-D0E9-011DA633403F}"/>
              </a:ext>
            </a:extLst>
          </p:cNvPr>
          <p:cNvSpPr txBox="1">
            <a:spLocks/>
          </p:cNvSpPr>
          <p:nvPr/>
        </p:nvSpPr>
        <p:spPr>
          <a:xfrm>
            <a:off x="8674799" y="1190734"/>
            <a:ext cx="2995804" cy="1217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dirty="0">
                <a:solidFill>
                  <a:srgbClr val="00529B"/>
                </a:solidFill>
              </a:rPr>
              <a:t>Ventilation loads are</a:t>
            </a:r>
          </a:p>
          <a:p>
            <a:pPr marL="0" indent="0">
              <a:spcBef>
                <a:spcPts val="0"/>
              </a:spcBef>
              <a:buFont typeface="Arial" panose="020B0604020202020204" pitchFamily="34" charset="0"/>
              <a:buNone/>
            </a:pPr>
            <a:r>
              <a:rPr lang="en-US" sz="2400" dirty="0">
                <a:solidFill>
                  <a:srgbClr val="00529B"/>
                </a:solidFill>
              </a:rPr>
              <a:t>a substantial portion</a:t>
            </a:r>
          </a:p>
          <a:p>
            <a:pPr marL="0" indent="0">
              <a:spcBef>
                <a:spcPts val="0"/>
              </a:spcBef>
              <a:buFont typeface="Arial" panose="020B0604020202020204" pitchFamily="34" charset="0"/>
              <a:buNone/>
            </a:pPr>
            <a:r>
              <a:rPr lang="en-US" sz="2400" dirty="0">
                <a:solidFill>
                  <a:srgbClr val="00529B"/>
                </a:solidFill>
              </a:rPr>
              <a:t>of heating loads</a:t>
            </a:r>
          </a:p>
        </p:txBody>
      </p:sp>
    </p:spTree>
    <p:custDataLst>
      <p:tags r:id="rId1"/>
    </p:custDataLst>
    <p:extLst>
      <p:ext uri="{BB962C8B-B14F-4D97-AF65-F5344CB8AC3E}">
        <p14:creationId xmlns:p14="http://schemas.microsoft.com/office/powerpoint/2010/main" val="2090733505"/>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95000"/>
          </a:schemeClr>
        </a:solidFill>
        <a:effectLst/>
      </p:bgPr>
    </p:bg>
    <p:spTree>
      <p:nvGrpSpPr>
        <p:cNvPr id="1" name="Shape 660"/>
        <p:cNvGrpSpPr/>
        <p:nvPr/>
      </p:nvGrpSpPr>
      <p:grpSpPr>
        <a:xfrm>
          <a:off x="0" y="0"/>
          <a:ext cx="0" cy="0"/>
          <a:chOff x="0" y="0"/>
          <a:chExt cx="0" cy="0"/>
        </a:xfrm>
      </p:grpSpPr>
      <p:pic>
        <p:nvPicPr>
          <p:cNvPr id="661" name="Google Shape;661;p96"/>
          <p:cNvPicPr preferRelativeResize="0"/>
          <p:nvPr/>
        </p:nvPicPr>
        <p:blipFill rotWithShape="1">
          <a:blip r:embed="rId3" cstate="hqprint">
            <a:alphaModFix amt="73000"/>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1" y="0"/>
            <a:ext cx="12191999" cy="6858000"/>
          </a:xfrm>
          <a:prstGeom prst="rect">
            <a:avLst/>
          </a:prstGeom>
          <a:noFill/>
          <a:ln>
            <a:noFill/>
          </a:ln>
        </p:spPr>
      </p:pic>
      <p:sp>
        <p:nvSpPr>
          <p:cNvPr id="3" name="Google Shape;653;p95">
            <a:extLst>
              <a:ext uri="{FF2B5EF4-FFF2-40B4-BE49-F238E27FC236}">
                <a16:creationId xmlns:a16="http://schemas.microsoft.com/office/drawing/2014/main" id="{269F988E-69E4-7B51-66E9-B4B71069C72F}"/>
              </a:ext>
            </a:extLst>
          </p:cNvPr>
          <p:cNvSpPr/>
          <p:nvPr/>
        </p:nvSpPr>
        <p:spPr>
          <a:xfrm>
            <a:off x="0" y="1910687"/>
            <a:ext cx="12192000" cy="4947313"/>
          </a:xfrm>
          <a:prstGeom prst="rect">
            <a:avLst/>
          </a:prstGeom>
          <a:gradFill>
            <a:gsLst>
              <a:gs pos="0">
                <a:srgbClr val="D9E2E1">
                  <a:alpha val="0"/>
                </a:srgbClr>
              </a:gs>
              <a:gs pos="100000">
                <a:srgbClr val="7F7F7F"/>
              </a:gs>
            </a:gsLst>
            <a:lin ang="5400700" scaled="0"/>
          </a:gradFill>
          <a:ln>
            <a:noFill/>
          </a:ln>
        </p:spPr>
        <p:txBody>
          <a:bodyPr spcFirstLastPara="1" wrap="square" lIns="68575" tIns="34275" rIns="68575" bIns="3427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655;p95">
            <a:extLst>
              <a:ext uri="{FF2B5EF4-FFF2-40B4-BE49-F238E27FC236}">
                <a16:creationId xmlns:a16="http://schemas.microsoft.com/office/drawing/2014/main" id="{47ED2EC4-FA06-1BCD-1CA0-075C633BF1E1}"/>
              </a:ext>
            </a:extLst>
          </p:cNvPr>
          <p:cNvSpPr txBox="1"/>
          <p:nvPr/>
        </p:nvSpPr>
        <p:spPr>
          <a:xfrm>
            <a:off x="2285981" y="2964471"/>
            <a:ext cx="7620029" cy="1214066"/>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lang="en-US" sz="8000" b="1" kern="0" dirty="0">
                <a:solidFill>
                  <a:srgbClr val="FFFFFF"/>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sym typeface="Roboto"/>
              </a:rPr>
              <a:t>Introduction</a:t>
            </a:r>
            <a:endParaRPr kumimoji="0" sz="8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spTree>
    <p:extLst>
      <p:ext uri="{BB962C8B-B14F-4D97-AF65-F5344CB8AC3E}">
        <p14:creationId xmlns:p14="http://schemas.microsoft.com/office/powerpoint/2010/main" val="4283571879"/>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6E4EB-75B5-D5DE-1E19-63B419A0F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52C8A3-DD89-4498-E234-13F5A4019552}"/>
              </a:ext>
            </a:extLst>
          </p:cNvPr>
          <p:cNvSpPr>
            <a:spLocks noGrp="1"/>
          </p:cNvSpPr>
          <p:nvPr>
            <p:ph type="title" idx="4294967295"/>
          </p:nvPr>
        </p:nvSpPr>
        <p:spPr>
          <a:xfrm>
            <a:off x="604043" y="646493"/>
            <a:ext cx="10983913" cy="642937"/>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schemeClr val="bg1"/>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Heat Recovery MA/EA Heat Pumps</a:t>
            </a:r>
            <a:endParaRPr lang="en-US" sz="1600"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endParaRPr>
          </a:p>
        </p:txBody>
      </p:sp>
      <p:sp>
        <p:nvSpPr>
          <p:cNvPr id="26" name="TextBox 25">
            <a:extLst>
              <a:ext uri="{FF2B5EF4-FFF2-40B4-BE49-F238E27FC236}">
                <a16:creationId xmlns:a16="http://schemas.microsoft.com/office/drawing/2014/main" id="{6E984851-95C6-3E8B-98E2-D9526D3A93CC}"/>
              </a:ext>
            </a:extLst>
          </p:cNvPr>
          <p:cNvSpPr txBox="1"/>
          <p:nvPr/>
        </p:nvSpPr>
        <p:spPr>
          <a:xfrm>
            <a:off x="521398" y="6394809"/>
            <a:ext cx="1422184"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Image Source: Transom</a:t>
            </a:r>
          </a:p>
        </p:txBody>
      </p:sp>
      <p:pic>
        <p:nvPicPr>
          <p:cNvPr id="3" name="Picture 2">
            <a:extLst>
              <a:ext uri="{FF2B5EF4-FFF2-40B4-BE49-F238E27FC236}">
                <a16:creationId xmlns:a16="http://schemas.microsoft.com/office/drawing/2014/main" id="{735F38C6-0360-8DC7-C0AE-C013DC0534C4}"/>
              </a:ext>
            </a:extLst>
          </p:cNvPr>
          <p:cNvPicPr>
            <a:picLocks noChangeAspect="1"/>
          </p:cNvPicPr>
          <p:nvPr/>
        </p:nvPicPr>
        <p:blipFill>
          <a:blip r:embed="rId4"/>
          <a:stretch>
            <a:fillRect/>
          </a:stretch>
        </p:blipFill>
        <p:spPr>
          <a:xfrm>
            <a:off x="3011936" y="1847496"/>
            <a:ext cx="6168128" cy="4364011"/>
          </a:xfrm>
          <a:prstGeom prst="rect">
            <a:avLst/>
          </a:prstGeom>
        </p:spPr>
      </p:pic>
    </p:spTree>
    <p:custDataLst>
      <p:tags r:id="rId1"/>
    </p:custDataLst>
    <p:extLst>
      <p:ext uri="{BB962C8B-B14F-4D97-AF65-F5344CB8AC3E}">
        <p14:creationId xmlns:p14="http://schemas.microsoft.com/office/powerpoint/2010/main" val="2752231517"/>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10FBA-88F0-82CD-0A14-2F9A6CBFC4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4FBBB-4A7D-8F6B-2BDB-8B728DBD6C83}"/>
              </a:ext>
            </a:extLst>
          </p:cNvPr>
          <p:cNvSpPr>
            <a:spLocks noGrp="1"/>
          </p:cNvSpPr>
          <p:nvPr>
            <p:ph type="title" idx="4294967295"/>
          </p:nvPr>
        </p:nvSpPr>
        <p:spPr>
          <a:xfrm>
            <a:off x="604043" y="553742"/>
            <a:ext cx="10983913" cy="642937"/>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schemeClr val="bg1"/>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Heat Pump Alternatives</a:t>
            </a:r>
            <a:endParaRPr lang="en-US" sz="1600"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endParaRPr>
          </a:p>
        </p:txBody>
      </p:sp>
      <p:pic>
        <p:nvPicPr>
          <p:cNvPr id="24" name="Picture 23">
            <a:extLst>
              <a:ext uri="{FF2B5EF4-FFF2-40B4-BE49-F238E27FC236}">
                <a16:creationId xmlns:a16="http://schemas.microsoft.com/office/drawing/2014/main" id="{7DA188DB-1DF4-AF6E-AE31-0FFF9C5E3FF4}"/>
              </a:ext>
            </a:extLst>
          </p:cNvPr>
          <p:cNvPicPr>
            <a:picLocks noChangeAspect="1"/>
          </p:cNvPicPr>
          <p:nvPr/>
        </p:nvPicPr>
        <p:blipFill>
          <a:blip r:embed="rId4"/>
          <a:stretch>
            <a:fillRect/>
          </a:stretch>
        </p:blipFill>
        <p:spPr>
          <a:xfrm>
            <a:off x="521398" y="1692104"/>
            <a:ext cx="11259660" cy="4604589"/>
          </a:xfrm>
          <a:prstGeom prst="rect">
            <a:avLst/>
          </a:prstGeom>
        </p:spPr>
      </p:pic>
      <p:sp>
        <p:nvSpPr>
          <p:cNvPr id="3" name="TextBox 2">
            <a:extLst>
              <a:ext uri="{FF2B5EF4-FFF2-40B4-BE49-F238E27FC236}">
                <a16:creationId xmlns:a16="http://schemas.microsoft.com/office/drawing/2014/main" id="{722674F0-D681-50BE-3FB2-5CC1202D74F2}"/>
              </a:ext>
            </a:extLst>
          </p:cNvPr>
          <p:cNvSpPr txBox="1"/>
          <p:nvPr/>
        </p:nvSpPr>
        <p:spPr>
          <a:xfrm>
            <a:off x="521398" y="6394809"/>
            <a:ext cx="1678665"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Image Source: Copeland</a:t>
            </a:r>
          </a:p>
        </p:txBody>
      </p:sp>
    </p:spTree>
    <p:custDataLst>
      <p:tags r:id="rId1"/>
    </p:custDataLst>
    <p:extLst>
      <p:ext uri="{BB962C8B-B14F-4D97-AF65-F5344CB8AC3E}">
        <p14:creationId xmlns:p14="http://schemas.microsoft.com/office/powerpoint/2010/main" val="1247841156"/>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5CD87-605C-2298-C7E0-EB4967BA3E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6536CC-C636-17E9-19F6-1F7B80B4EB83}"/>
              </a:ext>
            </a:extLst>
          </p:cNvPr>
          <p:cNvSpPr>
            <a:spLocks noGrp="1"/>
          </p:cNvSpPr>
          <p:nvPr>
            <p:ph type="title" idx="4294967295"/>
          </p:nvPr>
        </p:nvSpPr>
        <p:spPr>
          <a:xfrm>
            <a:off x="673493" y="487112"/>
            <a:ext cx="10983913" cy="642937"/>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schemeClr val="bg1"/>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Matching Systems to Building Types</a:t>
            </a:r>
            <a:endParaRPr lang="en-US" sz="1600"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Text Placeholder 4">
            <a:extLst>
              <a:ext uri="{FF2B5EF4-FFF2-40B4-BE49-F238E27FC236}">
                <a16:creationId xmlns:a16="http://schemas.microsoft.com/office/drawing/2014/main" id="{C6D71F87-2A9E-B83B-19F4-974B48B82142}"/>
              </a:ext>
            </a:extLst>
          </p:cNvPr>
          <p:cNvSpPr>
            <a:spLocks noGrp="1"/>
          </p:cNvSpPr>
          <p:nvPr>
            <p:ph idx="4294967295"/>
          </p:nvPr>
        </p:nvSpPr>
        <p:spPr>
          <a:xfrm>
            <a:off x="741362" y="1097862"/>
            <a:ext cx="3686175" cy="492125"/>
          </a:xfrm>
        </p:spPr>
        <p:txBody>
          <a:bodyPr/>
          <a:lstStyle/>
          <a:p>
            <a:pPr marL="0" indent="0">
              <a:buNone/>
            </a:pPr>
            <a:r>
              <a:rPr lang="en-US" b="1" dirty="0">
                <a:solidFill>
                  <a:srgbClr val="00529B"/>
                </a:solidFill>
              </a:rPr>
              <a:t>Influencing Factors</a:t>
            </a:r>
          </a:p>
        </p:txBody>
      </p:sp>
      <p:sp>
        <p:nvSpPr>
          <p:cNvPr id="5" name="TextBox 4">
            <a:extLst>
              <a:ext uri="{FF2B5EF4-FFF2-40B4-BE49-F238E27FC236}">
                <a16:creationId xmlns:a16="http://schemas.microsoft.com/office/drawing/2014/main" id="{11C85146-57E9-61A9-59DC-012DAE88FF30}"/>
              </a:ext>
            </a:extLst>
          </p:cNvPr>
          <p:cNvSpPr txBox="1"/>
          <p:nvPr/>
        </p:nvSpPr>
        <p:spPr>
          <a:xfrm>
            <a:off x="542298" y="3605629"/>
            <a:ext cx="1690413" cy="369332"/>
          </a:xfrm>
          <a:prstGeom prst="rect">
            <a:avLst/>
          </a:prstGeom>
          <a:noFill/>
        </p:spPr>
        <p:txBody>
          <a:bodyPr wrap="square" rtlCol="0">
            <a:spAutoFit/>
          </a:bodyPr>
          <a:lstStyle/>
          <a:p>
            <a:r>
              <a:rPr lang="en-US" dirty="0">
                <a:latin typeface="Roboto" pitchFamily="2" charset="0"/>
                <a:ea typeface="Roboto" pitchFamily="2" charset="0"/>
              </a:rPr>
              <a:t>Climate Zone</a:t>
            </a:r>
          </a:p>
        </p:txBody>
      </p:sp>
      <p:sp>
        <p:nvSpPr>
          <p:cNvPr id="8" name="TextBox 7">
            <a:extLst>
              <a:ext uri="{FF2B5EF4-FFF2-40B4-BE49-F238E27FC236}">
                <a16:creationId xmlns:a16="http://schemas.microsoft.com/office/drawing/2014/main" id="{8AB5AAB7-D568-284D-4136-0A6B2CFA972A}"/>
              </a:ext>
            </a:extLst>
          </p:cNvPr>
          <p:cNvSpPr txBox="1"/>
          <p:nvPr/>
        </p:nvSpPr>
        <p:spPr>
          <a:xfrm>
            <a:off x="1866256" y="6179855"/>
            <a:ext cx="3459655" cy="369332"/>
          </a:xfrm>
          <a:prstGeom prst="rect">
            <a:avLst/>
          </a:prstGeom>
          <a:noFill/>
        </p:spPr>
        <p:txBody>
          <a:bodyPr wrap="square" rtlCol="0">
            <a:spAutoFit/>
          </a:bodyPr>
          <a:lstStyle/>
          <a:p>
            <a:r>
              <a:rPr lang="en-US" dirty="0">
                <a:latin typeface="Roboto" pitchFamily="2" charset="0"/>
                <a:ea typeface="Roboto" pitchFamily="2" charset="0"/>
              </a:rPr>
              <a:t>Type of Equipment</a:t>
            </a:r>
          </a:p>
        </p:txBody>
      </p:sp>
      <p:pic>
        <p:nvPicPr>
          <p:cNvPr id="9" name="Picture 12" descr="Furnaces and Boilers | Department of Energy">
            <a:extLst>
              <a:ext uri="{FF2B5EF4-FFF2-40B4-BE49-F238E27FC236}">
                <a16:creationId xmlns:a16="http://schemas.microsoft.com/office/drawing/2014/main" id="{BD2B53FB-173C-5A8A-83D8-4552677AC7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72922" y="4348879"/>
            <a:ext cx="2887064" cy="16997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891703-06E6-5A6B-8BCB-E160DE1CD82E}"/>
              </a:ext>
            </a:extLst>
          </p:cNvPr>
          <p:cNvSpPr txBox="1"/>
          <p:nvPr/>
        </p:nvSpPr>
        <p:spPr>
          <a:xfrm>
            <a:off x="7522055" y="3536563"/>
            <a:ext cx="1979448" cy="369332"/>
          </a:xfrm>
          <a:prstGeom prst="rect">
            <a:avLst/>
          </a:prstGeom>
          <a:noFill/>
        </p:spPr>
        <p:txBody>
          <a:bodyPr wrap="square" rtlCol="0">
            <a:spAutoFit/>
          </a:bodyPr>
          <a:lstStyle/>
          <a:p>
            <a:pPr algn="r"/>
            <a:r>
              <a:rPr lang="en-US" dirty="0">
                <a:latin typeface="Roboto" pitchFamily="2" charset="0"/>
                <a:ea typeface="Roboto" pitchFamily="2" charset="0"/>
              </a:rPr>
              <a:t>Load Profile</a:t>
            </a:r>
          </a:p>
        </p:txBody>
      </p:sp>
      <p:sp>
        <p:nvSpPr>
          <p:cNvPr id="11" name="TextBox 10">
            <a:extLst>
              <a:ext uri="{FF2B5EF4-FFF2-40B4-BE49-F238E27FC236}">
                <a16:creationId xmlns:a16="http://schemas.microsoft.com/office/drawing/2014/main" id="{4FFD436E-1840-C218-02C5-C4B5E9B353A6}"/>
              </a:ext>
            </a:extLst>
          </p:cNvPr>
          <p:cNvSpPr txBox="1"/>
          <p:nvPr/>
        </p:nvSpPr>
        <p:spPr>
          <a:xfrm>
            <a:off x="6220164" y="4835328"/>
            <a:ext cx="1650312" cy="646331"/>
          </a:xfrm>
          <a:prstGeom prst="rect">
            <a:avLst/>
          </a:prstGeom>
          <a:noFill/>
        </p:spPr>
        <p:txBody>
          <a:bodyPr wrap="square" rtlCol="0">
            <a:spAutoFit/>
          </a:bodyPr>
          <a:lstStyle/>
          <a:p>
            <a:pPr algn="r"/>
            <a:r>
              <a:rPr lang="en-US" dirty="0">
                <a:latin typeface="Roboto" pitchFamily="2" charset="0"/>
                <a:ea typeface="Roboto" pitchFamily="2" charset="0"/>
              </a:rPr>
              <a:t>Distribution Temperatures</a:t>
            </a:r>
          </a:p>
        </p:txBody>
      </p:sp>
      <p:pic>
        <p:nvPicPr>
          <p:cNvPr id="12" name="Picture 11">
            <a:extLst>
              <a:ext uri="{FF2B5EF4-FFF2-40B4-BE49-F238E27FC236}">
                <a16:creationId xmlns:a16="http://schemas.microsoft.com/office/drawing/2014/main" id="{73C86A6D-676D-B5E4-543C-0B6C74681A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70476" y="1754777"/>
            <a:ext cx="3655431" cy="1679405"/>
          </a:xfrm>
          <a:prstGeom prst="rect">
            <a:avLst/>
          </a:prstGeom>
        </p:spPr>
      </p:pic>
      <p:pic>
        <p:nvPicPr>
          <p:cNvPr id="13" name="Picture 2" descr="A Facility Manager's Guide to Maintaining, Retrofitting and Replacing RTUs  | Just Venting">
            <a:extLst>
              <a:ext uri="{FF2B5EF4-FFF2-40B4-BE49-F238E27FC236}">
                <a16:creationId xmlns:a16="http://schemas.microsoft.com/office/drawing/2014/main" id="{10D7B265-FDB6-B1A2-1F91-4AF5ACD5ED2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5001" y="4348878"/>
            <a:ext cx="2266346" cy="1699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AC64E55-DEDC-7DAE-3EAE-3FFDF174BCB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70476" y="4006846"/>
            <a:ext cx="3959564" cy="2573988"/>
          </a:xfrm>
          <a:prstGeom prst="rect">
            <a:avLst/>
          </a:prstGeom>
        </p:spPr>
      </p:pic>
      <p:pic>
        <p:nvPicPr>
          <p:cNvPr id="15" name="Picture 14" descr="Map&#10;&#10;Description automatically generated">
            <a:extLst>
              <a:ext uri="{FF2B5EF4-FFF2-40B4-BE49-F238E27FC236}">
                <a16:creationId xmlns:a16="http://schemas.microsoft.com/office/drawing/2014/main" id="{499A7696-4479-022F-D299-A9FD229606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51594" y="1912935"/>
            <a:ext cx="3353145" cy="1611601"/>
          </a:xfrm>
          <a:prstGeom prst="rect">
            <a:avLst/>
          </a:prstGeom>
        </p:spPr>
      </p:pic>
      <p:pic>
        <p:nvPicPr>
          <p:cNvPr id="16" name="Picture 2">
            <a:extLst>
              <a:ext uri="{FF2B5EF4-FFF2-40B4-BE49-F238E27FC236}">
                <a16:creationId xmlns:a16="http://schemas.microsoft.com/office/drawing/2014/main" id="{3366CFF8-E054-E557-3D4D-C9BD5FC6DD8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140931" y="1699506"/>
            <a:ext cx="3475826" cy="190612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ED775ED-D00C-5056-618B-40F9D29B6FC8}"/>
              </a:ext>
            </a:extLst>
          </p:cNvPr>
          <p:cNvSpPr txBox="1"/>
          <p:nvPr/>
        </p:nvSpPr>
        <p:spPr>
          <a:xfrm>
            <a:off x="4475511" y="3593944"/>
            <a:ext cx="2443904" cy="369332"/>
          </a:xfrm>
          <a:prstGeom prst="rect">
            <a:avLst/>
          </a:prstGeom>
          <a:noFill/>
        </p:spPr>
        <p:txBody>
          <a:bodyPr wrap="square" rtlCol="0">
            <a:spAutoFit/>
          </a:bodyPr>
          <a:lstStyle/>
          <a:p>
            <a:r>
              <a:rPr lang="en-US" dirty="0">
                <a:latin typeface="Roboto" pitchFamily="2" charset="0"/>
                <a:ea typeface="Roboto" pitchFamily="2" charset="0"/>
              </a:rPr>
              <a:t>Grid Emissions Profile</a:t>
            </a:r>
          </a:p>
        </p:txBody>
      </p:sp>
    </p:spTree>
    <p:custDataLst>
      <p:tags r:id="rId1"/>
    </p:custDataLst>
    <p:extLst>
      <p:ext uri="{BB962C8B-B14F-4D97-AF65-F5344CB8AC3E}">
        <p14:creationId xmlns:p14="http://schemas.microsoft.com/office/powerpoint/2010/main" val="139738540"/>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328FA-BC1A-91EB-E30A-BD1C3979FE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1B9DE4-6647-8214-7D10-5E24B1255208}"/>
              </a:ext>
            </a:extLst>
          </p:cNvPr>
          <p:cNvSpPr>
            <a:spLocks noGrp="1"/>
          </p:cNvSpPr>
          <p:nvPr>
            <p:ph type="title" idx="4294967295"/>
          </p:nvPr>
        </p:nvSpPr>
        <p:spPr>
          <a:xfrm>
            <a:off x="408522" y="686660"/>
            <a:ext cx="10983913" cy="642937"/>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schemeClr val="bg1"/>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Heat Pump System Sizing, </a:t>
            </a:r>
            <a:r>
              <a:rPr lang="en-US" b="1" dirty="0">
                <a:solidFill>
                  <a:srgbClr val="00529B"/>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Chicago</a:t>
            </a:r>
            <a:endParaRPr lang="en-US" sz="1600" dirty="0">
              <a:solidFill>
                <a:srgbClr val="00529B"/>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endParaRPr>
          </a:p>
        </p:txBody>
      </p:sp>
      <p:pic>
        <p:nvPicPr>
          <p:cNvPr id="23" name="Picture 22" descr="A white rectangular object with a window&#10;&#10;Description automatically generated">
            <a:extLst>
              <a:ext uri="{FF2B5EF4-FFF2-40B4-BE49-F238E27FC236}">
                <a16:creationId xmlns:a16="http://schemas.microsoft.com/office/drawing/2014/main" id="{119F73CE-1CF5-5C87-AD65-D605224734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79962" y="4298861"/>
            <a:ext cx="1682799" cy="2222906"/>
          </a:xfrm>
          <a:prstGeom prst="rect">
            <a:avLst/>
          </a:prstGeom>
        </p:spPr>
      </p:pic>
      <p:grpSp>
        <p:nvGrpSpPr>
          <p:cNvPr id="12" name="Group 11">
            <a:extLst>
              <a:ext uri="{FF2B5EF4-FFF2-40B4-BE49-F238E27FC236}">
                <a16:creationId xmlns:a16="http://schemas.microsoft.com/office/drawing/2014/main" id="{94A3E366-6B4D-FE78-007F-4D05CAA5F2F4}"/>
              </a:ext>
            </a:extLst>
          </p:cNvPr>
          <p:cNvGrpSpPr/>
          <p:nvPr/>
        </p:nvGrpSpPr>
        <p:grpSpPr>
          <a:xfrm>
            <a:off x="340282" y="1685333"/>
            <a:ext cx="8455790" cy="4903044"/>
            <a:chOff x="408522" y="1098474"/>
            <a:chExt cx="8455790" cy="4903044"/>
          </a:xfrm>
        </p:grpSpPr>
        <p:pic>
          <p:nvPicPr>
            <p:cNvPr id="4" name="Picture 3">
              <a:extLst>
                <a:ext uri="{FF2B5EF4-FFF2-40B4-BE49-F238E27FC236}">
                  <a16:creationId xmlns:a16="http://schemas.microsoft.com/office/drawing/2014/main" id="{1B73C6C7-BF02-ACE5-D1E2-2F981FA63BB4}"/>
                </a:ext>
              </a:extLst>
            </p:cNvPr>
            <p:cNvPicPr>
              <a:picLocks noChangeAspect="1"/>
            </p:cNvPicPr>
            <p:nvPr/>
          </p:nvPicPr>
          <p:blipFill>
            <a:blip r:embed="rId5"/>
            <a:stretch>
              <a:fillRect/>
            </a:stretch>
          </p:blipFill>
          <p:spPr>
            <a:xfrm>
              <a:off x="521398" y="1098474"/>
              <a:ext cx="8294075" cy="4885372"/>
            </a:xfrm>
            <a:prstGeom prst="rect">
              <a:avLst/>
            </a:prstGeom>
          </p:spPr>
        </p:pic>
        <p:sp>
          <p:nvSpPr>
            <p:cNvPr id="5" name="TextBox 4">
              <a:extLst>
                <a:ext uri="{FF2B5EF4-FFF2-40B4-BE49-F238E27FC236}">
                  <a16:creationId xmlns:a16="http://schemas.microsoft.com/office/drawing/2014/main" id="{CADD2277-2C9E-ADEB-0723-2F85D3C2661F}"/>
                </a:ext>
              </a:extLst>
            </p:cNvPr>
            <p:cNvSpPr txBox="1"/>
            <p:nvPr/>
          </p:nvSpPr>
          <p:spPr>
            <a:xfrm>
              <a:off x="2186137" y="1575613"/>
              <a:ext cx="526106" cy="276999"/>
            </a:xfrm>
            <a:prstGeom prst="rect">
              <a:avLst/>
            </a:prstGeom>
            <a:solidFill>
              <a:schemeClr val="bg1"/>
            </a:solidFill>
          </p:spPr>
          <p:txBody>
            <a:bodyPr wrap="none" rtlCol="0">
              <a:spAutoFit/>
            </a:bodyPr>
            <a:lstStyle/>
            <a:p>
              <a:r>
                <a:rPr lang="en-US" sz="1200" dirty="0">
                  <a:latin typeface="Roboto" pitchFamily="2" charset="0"/>
                  <a:ea typeface="Roboto" pitchFamily="2" charset="0"/>
                </a:rPr>
                <a:t>Load</a:t>
              </a:r>
            </a:p>
          </p:txBody>
        </p:sp>
        <p:sp>
          <p:nvSpPr>
            <p:cNvPr id="6" name="TextBox 5">
              <a:extLst>
                <a:ext uri="{FF2B5EF4-FFF2-40B4-BE49-F238E27FC236}">
                  <a16:creationId xmlns:a16="http://schemas.microsoft.com/office/drawing/2014/main" id="{2BF3501B-040B-DF4E-88C9-731BA43666C0}"/>
                </a:ext>
              </a:extLst>
            </p:cNvPr>
            <p:cNvSpPr txBox="1"/>
            <p:nvPr/>
          </p:nvSpPr>
          <p:spPr>
            <a:xfrm>
              <a:off x="2186137" y="1988344"/>
              <a:ext cx="853119" cy="276999"/>
            </a:xfrm>
            <a:prstGeom prst="rect">
              <a:avLst/>
            </a:prstGeom>
            <a:solidFill>
              <a:schemeClr val="bg1"/>
            </a:solidFill>
          </p:spPr>
          <p:txBody>
            <a:bodyPr wrap="none" rtlCol="0">
              <a:spAutoFit/>
            </a:bodyPr>
            <a:lstStyle/>
            <a:p>
              <a:r>
                <a:rPr lang="en-US" sz="1200" dirty="0">
                  <a:latin typeface="Roboto" pitchFamily="2" charset="0"/>
                  <a:ea typeface="Roboto" pitchFamily="2" charset="0"/>
                </a:rPr>
                <a:t>Capacity  </a:t>
              </a:r>
            </a:p>
          </p:txBody>
        </p:sp>
        <p:sp>
          <p:nvSpPr>
            <p:cNvPr id="7" name="TextBox 6">
              <a:extLst>
                <a:ext uri="{FF2B5EF4-FFF2-40B4-BE49-F238E27FC236}">
                  <a16:creationId xmlns:a16="http://schemas.microsoft.com/office/drawing/2014/main" id="{98A59087-F57A-27C7-B471-71BE11A89932}"/>
                </a:ext>
              </a:extLst>
            </p:cNvPr>
            <p:cNvSpPr txBox="1"/>
            <p:nvPr/>
          </p:nvSpPr>
          <p:spPr>
            <a:xfrm>
              <a:off x="2179725" y="2401075"/>
              <a:ext cx="859531" cy="276999"/>
            </a:xfrm>
            <a:prstGeom prst="rect">
              <a:avLst/>
            </a:prstGeom>
            <a:solidFill>
              <a:schemeClr val="bg1"/>
            </a:solidFill>
          </p:spPr>
          <p:txBody>
            <a:bodyPr wrap="none" rtlCol="0">
              <a:spAutoFit/>
            </a:bodyPr>
            <a:lstStyle/>
            <a:p>
              <a:r>
                <a:rPr lang="en-US" sz="1200" dirty="0">
                  <a:latin typeface="Roboto" pitchFamily="2" charset="0"/>
                  <a:ea typeface="Roboto" pitchFamily="2" charset="0"/>
                </a:rPr>
                <a:t>BIN hours</a:t>
              </a:r>
            </a:p>
          </p:txBody>
        </p:sp>
        <p:sp>
          <p:nvSpPr>
            <p:cNvPr id="8" name="TextBox 7">
              <a:extLst>
                <a:ext uri="{FF2B5EF4-FFF2-40B4-BE49-F238E27FC236}">
                  <a16:creationId xmlns:a16="http://schemas.microsoft.com/office/drawing/2014/main" id="{2196B3AE-9BA9-E894-FEEF-0DEF836D07E3}"/>
                </a:ext>
              </a:extLst>
            </p:cNvPr>
            <p:cNvSpPr txBox="1"/>
            <p:nvPr/>
          </p:nvSpPr>
          <p:spPr>
            <a:xfrm>
              <a:off x="408522" y="2784094"/>
              <a:ext cx="369332" cy="1167948"/>
            </a:xfrm>
            <a:prstGeom prst="rect">
              <a:avLst/>
            </a:prstGeom>
            <a:solidFill>
              <a:schemeClr val="bg1"/>
            </a:solidFill>
          </p:spPr>
          <p:txBody>
            <a:bodyPr vert="vert270" wrap="none" rtlCol="0">
              <a:spAutoFit/>
            </a:bodyPr>
            <a:lstStyle/>
            <a:p>
              <a:r>
                <a:rPr lang="en-US" sz="1200" dirty="0">
                  <a:latin typeface="Roboto" pitchFamily="2" charset="0"/>
                  <a:ea typeface="Roboto" pitchFamily="2" charset="0"/>
                </a:rPr>
                <a:t>Capacity (MBH)</a:t>
              </a:r>
            </a:p>
          </p:txBody>
        </p:sp>
        <p:sp>
          <p:nvSpPr>
            <p:cNvPr id="9" name="TextBox 8">
              <a:extLst>
                <a:ext uri="{FF2B5EF4-FFF2-40B4-BE49-F238E27FC236}">
                  <a16:creationId xmlns:a16="http://schemas.microsoft.com/office/drawing/2014/main" id="{23F133B4-7B9D-6247-00BD-7E1FC5F39971}"/>
                </a:ext>
              </a:extLst>
            </p:cNvPr>
            <p:cNvSpPr txBox="1"/>
            <p:nvPr/>
          </p:nvSpPr>
          <p:spPr>
            <a:xfrm>
              <a:off x="3928489" y="5724519"/>
              <a:ext cx="1479892" cy="276999"/>
            </a:xfrm>
            <a:prstGeom prst="rect">
              <a:avLst/>
            </a:prstGeom>
            <a:solidFill>
              <a:schemeClr val="bg1"/>
            </a:solidFill>
          </p:spPr>
          <p:txBody>
            <a:bodyPr wrap="none" rtlCol="0">
              <a:spAutoFit/>
            </a:bodyPr>
            <a:lstStyle/>
            <a:p>
              <a:r>
                <a:rPr lang="en-US" sz="1200" dirty="0">
                  <a:latin typeface="Roboto" pitchFamily="2" charset="0"/>
                  <a:ea typeface="Roboto" pitchFamily="2" charset="0"/>
                </a:rPr>
                <a:t>Ambient Temp (°F)</a:t>
              </a:r>
            </a:p>
          </p:txBody>
        </p:sp>
        <p:sp>
          <p:nvSpPr>
            <p:cNvPr id="10" name="TextBox 9">
              <a:extLst>
                <a:ext uri="{FF2B5EF4-FFF2-40B4-BE49-F238E27FC236}">
                  <a16:creationId xmlns:a16="http://schemas.microsoft.com/office/drawing/2014/main" id="{085787A6-9AB0-E1F5-E3A3-E81954725D15}"/>
                </a:ext>
              </a:extLst>
            </p:cNvPr>
            <p:cNvSpPr txBox="1"/>
            <p:nvPr/>
          </p:nvSpPr>
          <p:spPr>
            <a:xfrm>
              <a:off x="8494980" y="3115114"/>
              <a:ext cx="369332" cy="505908"/>
            </a:xfrm>
            <a:prstGeom prst="rect">
              <a:avLst/>
            </a:prstGeom>
            <a:solidFill>
              <a:schemeClr val="bg1"/>
            </a:solidFill>
          </p:spPr>
          <p:txBody>
            <a:bodyPr vert="vert270" wrap="none" rtlCol="0">
              <a:spAutoFit/>
            </a:bodyPr>
            <a:lstStyle/>
            <a:p>
              <a:r>
                <a:rPr lang="en-US" sz="1200" dirty="0">
                  <a:latin typeface="Roboto" pitchFamily="2" charset="0"/>
                  <a:ea typeface="Roboto" pitchFamily="2" charset="0"/>
                </a:rPr>
                <a:t>Hours</a:t>
              </a:r>
            </a:p>
          </p:txBody>
        </p:sp>
        <p:sp>
          <p:nvSpPr>
            <p:cNvPr id="11" name="Rectangle 10">
              <a:extLst>
                <a:ext uri="{FF2B5EF4-FFF2-40B4-BE49-F238E27FC236}">
                  <a16:creationId xmlns:a16="http://schemas.microsoft.com/office/drawing/2014/main" id="{B55879DD-C68E-9456-8C61-6775B2606256}"/>
                </a:ext>
              </a:extLst>
            </p:cNvPr>
            <p:cNvSpPr/>
            <p:nvPr/>
          </p:nvSpPr>
          <p:spPr>
            <a:xfrm>
              <a:off x="1723292" y="4445391"/>
              <a:ext cx="140677" cy="443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6F6E393-5F54-117A-A063-29292DC2FC53}"/>
                </a:ext>
              </a:extLst>
            </p:cNvPr>
            <p:cNvSpPr txBox="1"/>
            <p:nvPr/>
          </p:nvSpPr>
          <p:spPr>
            <a:xfrm>
              <a:off x="3928489" y="3952042"/>
              <a:ext cx="2138727" cy="276999"/>
            </a:xfrm>
            <a:prstGeom prst="rect">
              <a:avLst/>
            </a:prstGeom>
            <a:solidFill>
              <a:schemeClr val="bg1"/>
            </a:solidFill>
          </p:spPr>
          <p:txBody>
            <a:bodyPr wrap="none" rtlCol="0">
              <a:spAutoFit/>
            </a:bodyPr>
            <a:lstStyle/>
            <a:p>
              <a:r>
                <a:rPr lang="en-US" sz="1200" dirty="0">
                  <a:latin typeface="Roboto" pitchFamily="2" charset="0"/>
                  <a:ea typeface="Roboto" pitchFamily="2" charset="0"/>
                </a:rPr>
                <a:t>Compressor Speed Adjusted</a:t>
              </a:r>
            </a:p>
          </p:txBody>
        </p:sp>
      </p:grpSp>
      <p:sp>
        <p:nvSpPr>
          <p:cNvPr id="13" name="TextBox 12">
            <a:extLst>
              <a:ext uri="{FF2B5EF4-FFF2-40B4-BE49-F238E27FC236}">
                <a16:creationId xmlns:a16="http://schemas.microsoft.com/office/drawing/2014/main" id="{E1196AEB-6DE7-F145-3E2A-C14C2410FF3C}"/>
              </a:ext>
            </a:extLst>
          </p:cNvPr>
          <p:cNvSpPr txBox="1"/>
          <p:nvPr/>
        </p:nvSpPr>
        <p:spPr>
          <a:xfrm>
            <a:off x="8877645" y="1718355"/>
            <a:ext cx="2974073" cy="2539157"/>
          </a:xfrm>
          <a:prstGeom prst="rect">
            <a:avLst/>
          </a:prstGeom>
          <a:noFill/>
        </p:spPr>
        <p:txBody>
          <a:bodyPr wrap="square" rtlCol="0">
            <a:spAutoFit/>
          </a:bodyPr>
          <a:lstStyle/>
          <a:p>
            <a:pPr>
              <a:spcAft>
                <a:spcPts val="1200"/>
              </a:spcAft>
            </a:pPr>
            <a:r>
              <a:rPr lang="en-US" dirty="0">
                <a:latin typeface="Roboto" pitchFamily="2" charset="0"/>
                <a:ea typeface="Roboto" pitchFamily="2" charset="0"/>
              </a:rPr>
              <a:t>Note that overcapacity in the </a:t>
            </a:r>
            <a:r>
              <a:rPr lang="en-US" dirty="0">
                <a:solidFill>
                  <a:srgbClr val="00529B"/>
                </a:solidFill>
                <a:latin typeface="Roboto" pitchFamily="2" charset="0"/>
                <a:ea typeface="Roboto" pitchFamily="2" charset="0"/>
              </a:rPr>
              <a:t>blue area </a:t>
            </a:r>
            <a:r>
              <a:rPr lang="en-US" dirty="0">
                <a:latin typeface="Roboto" pitchFamily="2" charset="0"/>
                <a:ea typeface="Roboto" pitchFamily="2" charset="0"/>
              </a:rPr>
              <a:t>can be as much as 2.5 times the design load</a:t>
            </a:r>
          </a:p>
          <a:p>
            <a:pPr marL="230188" indent="-230188">
              <a:spcAft>
                <a:spcPts val="600"/>
              </a:spcAft>
              <a:buFont typeface="Arial" panose="020B0604020202020204" pitchFamily="34" charset="0"/>
              <a:buChar char="•"/>
            </a:pPr>
            <a:r>
              <a:rPr lang="en-US" dirty="0">
                <a:latin typeface="Roboto" pitchFamily="2" charset="0"/>
                <a:ea typeface="Roboto" pitchFamily="2" charset="0"/>
              </a:rPr>
              <a:t>Short cycling compressor runs</a:t>
            </a:r>
          </a:p>
          <a:p>
            <a:pPr marL="230188" indent="-230188">
              <a:spcAft>
                <a:spcPts val="1200"/>
              </a:spcAft>
              <a:buFont typeface="Arial" panose="020B0604020202020204" pitchFamily="34" charset="0"/>
              <a:buChar char="•"/>
            </a:pPr>
            <a:r>
              <a:rPr lang="en-US" dirty="0">
                <a:latin typeface="Roboto" pitchFamily="2" charset="0"/>
                <a:ea typeface="Roboto" pitchFamily="2" charset="0"/>
              </a:rPr>
              <a:t>Nuisance trip on high-pressure alarms</a:t>
            </a:r>
          </a:p>
        </p:txBody>
      </p:sp>
      <p:sp>
        <p:nvSpPr>
          <p:cNvPr id="15" name="TextBox 14">
            <a:extLst>
              <a:ext uri="{FF2B5EF4-FFF2-40B4-BE49-F238E27FC236}">
                <a16:creationId xmlns:a16="http://schemas.microsoft.com/office/drawing/2014/main" id="{CCE69849-1FEC-33C8-4028-C518425F9E86}"/>
              </a:ext>
            </a:extLst>
          </p:cNvPr>
          <p:cNvSpPr txBox="1"/>
          <p:nvPr/>
        </p:nvSpPr>
        <p:spPr>
          <a:xfrm>
            <a:off x="453158" y="6394809"/>
            <a:ext cx="1630575"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Image Source: Transom</a:t>
            </a:r>
          </a:p>
        </p:txBody>
      </p:sp>
    </p:spTree>
    <p:custDataLst>
      <p:tags r:id="rId1"/>
    </p:custDataLst>
    <p:extLst>
      <p:ext uri="{BB962C8B-B14F-4D97-AF65-F5344CB8AC3E}">
        <p14:creationId xmlns:p14="http://schemas.microsoft.com/office/powerpoint/2010/main" val="3997314435"/>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5AC33-C7B8-6CF3-415A-B091E427A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5DE779-E0A2-E096-7663-AFDE462BEE9B}"/>
              </a:ext>
            </a:extLst>
          </p:cNvPr>
          <p:cNvSpPr>
            <a:spLocks noGrp="1"/>
          </p:cNvSpPr>
          <p:nvPr>
            <p:ph type="title"/>
          </p:nvPr>
        </p:nvSpPr>
        <p:spPr>
          <a:xfrm>
            <a:off x="1118491" y="269071"/>
            <a:ext cx="10400989"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prstClr val="black">
                    <a:lumMod val="65000"/>
                    <a:lumOff val="35000"/>
                  </a:prstClr>
                </a:solidFill>
                <a:latin typeface="Roboto Condensed" panose="02000000000000000000" pitchFamily="2" charset="0"/>
                <a:cs typeface="Roboto Condensed" panose="02000000000000000000" pitchFamily="2" charset="0"/>
              </a:rPr>
              <a:t>Long Beach Ambient </a:t>
            </a:r>
            <a:r>
              <a:rPr lang="en-US" b="1" dirty="0">
                <a:solidFill>
                  <a:srgbClr val="2B529B"/>
                </a:solidFill>
                <a:latin typeface="Roboto Condensed" panose="02000000000000000000" pitchFamily="2" charset="0"/>
                <a:cs typeface="Roboto Condensed" panose="02000000000000000000" pitchFamily="2" charset="0"/>
              </a:rPr>
              <a:t>Temperature</a:t>
            </a:r>
            <a:r>
              <a:rPr lang="en-US" b="1" dirty="0">
                <a:solidFill>
                  <a:prstClr val="black">
                    <a:lumMod val="65000"/>
                    <a:lumOff val="35000"/>
                  </a:prstClr>
                </a:solidFill>
                <a:latin typeface="Roboto Condensed" panose="02000000000000000000" pitchFamily="2" charset="0"/>
                <a:cs typeface="Roboto Condensed" panose="02000000000000000000" pitchFamily="2" charset="0"/>
              </a:rPr>
              <a:t> TMY3</a:t>
            </a:r>
            <a:endParaRPr lang="en-US" sz="1600"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8" name="Group 7">
            <a:extLst>
              <a:ext uri="{FF2B5EF4-FFF2-40B4-BE49-F238E27FC236}">
                <a16:creationId xmlns:a16="http://schemas.microsoft.com/office/drawing/2014/main" id="{E3971014-2B31-B98E-A648-E33BCAAC4065}"/>
              </a:ext>
            </a:extLst>
          </p:cNvPr>
          <p:cNvGrpSpPr/>
          <p:nvPr/>
        </p:nvGrpSpPr>
        <p:grpSpPr>
          <a:xfrm>
            <a:off x="799352" y="1004124"/>
            <a:ext cx="8305800" cy="5584805"/>
            <a:chOff x="1759634" y="1076178"/>
            <a:chExt cx="8305800" cy="5584805"/>
          </a:xfrm>
        </p:grpSpPr>
        <p:pic>
          <p:nvPicPr>
            <p:cNvPr id="4" name="Picture 3">
              <a:extLst>
                <a:ext uri="{FF2B5EF4-FFF2-40B4-BE49-F238E27FC236}">
                  <a16:creationId xmlns:a16="http://schemas.microsoft.com/office/drawing/2014/main" id="{AEB20C83-6F86-7A0E-AC2C-476FE37A9846}"/>
                </a:ext>
              </a:extLst>
            </p:cNvPr>
            <p:cNvPicPr>
              <a:picLocks noChangeAspect="1"/>
            </p:cNvPicPr>
            <p:nvPr/>
          </p:nvPicPr>
          <p:blipFill rotWithShape="1">
            <a:blip r:embed="rId4"/>
            <a:srcRect t="5608" b="1613"/>
            <a:stretch/>
          </p:blipFill>
          <p:spPr>
            <a:xfrm>
              <a:off x="1759634" y="1076178"/>
              <a:ext cx="8305800" cy="5584805"/>
            </a:xfrm>
            <a:prstGeom prst="rect">
              <a:avLst/>
            </a:prstGeom>
          </p:spPr>
        </p:pic>
        <p:sp>
          <p:nvSpPr>
            <p:cNvPr id="5" name="Freeform 4">
              <a:extLst>
                <a:ext uri="{FF2B5EF4-FFF2-40B4-BE49-F238E27FC236}">
                  <a16:creationId xmlns:a16="http://schemas.microsoft.com/office/drawing/2014/main" id="{8C762007-E114-ED74-5A81-F9BA1C445634}"/>
                </a:ext>
              </a:extLst>
            </p:cNvPr>
            <p:cNvSpPr/>
            <p:nvPr/>
          </p:nvSpPr>
          <p:spPr>
            <a:xfrm>
              <a:off x="3362178" y="1779563"/>
              <a:ext cx="2799471" cy="4382086"/>
            </a:xfrm>
            <a:custGeom>
              <a:avLst/>
              <a:gdLst>
                <a:gd name="connsiteX0" fmla="*/ 2792437 w 2799471"/>
                <a:gd name="connsiteY0" fmla="*/ 0 h 4382086"/>
                <a:gd name="connsiteX1" fmla="*/ 2799471 w 2799471"/>
                <a:gd name="connsiteY1" fmla="*/ 4382086 h 4382086"/>
                <a:gd name="connsiteX2" fmla="*/ 0 w 2799471"/>
                <a:gd name="connsiteY2" fmla="*/ 4382086 h 4382086"/>
                <a:gd name="connsiteX3" fmla="*/ 175847 w 2799471"/>
                <a:gd name="connsiteY3" fmla="*/ 4276579 h 4382086"/>
                <a:gd name="connsiteX4" fmla="*/ 175847 w 2799471"/>
                <a:gd name="connsiteY4" fmla="*/ 4276579 h 4382086"/>
                <a:gd name="connsiteX5" fmla="*/ 302456 w 2799471"/>
                <a:gd name="connsiteY5" fmla="*/ 4283612 h 4382086"/>
                <a:gd name="connsiteX6" fmla="*/ 379828 w 2799471"/>
                <a:gd name="connsiteY6" fmla="*/ 4276579 h 4382086"/>
                <a:gd name="connsiteX7" fmla="*/ 478302 w 2799471"/>
                <a:gd name="connsiteY7" fmla="*/ 4220308 h 4382086"/>
                <a:gd name="connsiteX8" fmla="*/ 766690 w 2799471"/>
                <a:gd name="connsiteY8" fmla="*/ 3917852 h 4382086"/>
                <a:gd name="connsiteX9" fmla="*/ 886265 w 2799471"/>
                <a:gd name="connsiteY9" fmla="*/ 3756074 h 4382086"/>
                <a:gd name="connsiteX10" fmla="*/ 1005840 w 2799471"/>
                <a:gd name="connsiteY10" fmla="*/ 3488788 h 4382086"/>
                <a:gd name="connsiteX11" fmla="*/ 1019908 w 2799471"/>
                <a:gd name="connsiteY11" fmla="*/ 3481754 h 4382086"/>
                <a:gd name="connsiteX12" fmla="*/ 1019908 w 2799471"/>
                <a:gd name="connsiteY12" fmla="*/ 3481754 h 4382086"/>
                <a:gd name="connsiteX13" fmla="*/ 1181687 w 2799471"/>
                <a:gd name="connsiteY13" fmla="*/ 3559126 h 4382086"/>
                <a:gd name="connsiteX14" fmla="*/ 1244991 w 2799471"/>
                <a:gd name="connsiteY14" fmla="*/ 3545059 h 4382086"/>
                <a:gd name="connsiteX15" fmla="*/ 1287194 w 2799471"/>
                <a:gd name="connsiteY15" fmla="*/ 3418449 h 4382086"/>
                <a:gd name="connsiteX16" fmla="*/ 1448973 w 2799471"/>
                <a:gd name="connsiteY16" fmla="*/ 2630659 h 4382086"/>
                <a:gd name="connsiteX17" fmla="*/ 1519311 w 2799471"/>
                <a:gd name="connsiteY17" fmla="*/ 2433711 h 4382086"/>
                <a:gd name="connsiteX18" fmla="*/ 1716259 w 2799471"/>
                <a:gd name="connsiteY18" fmla="*/ 2046849 h 4382086"/>
                <a:gd name="connsiteX19" fmla="*/ 1835834 w 2799471"/>
                <a:gd name="connsiteY19" fmla="*/ 1737360 h 4382086"/>
                <a:gd name="connsiteX20" fmla="*/ 1892105 w 2799471"/>
                <a:gd name="connsiteY20" fmla="*/ 1526345 h 4382086"/>
                <a:gd name="connsiteX21" fmla="*/ 1934308 w 2799471"/>
                <a:gd name="connsiteY21" fmla="*/ 1266092 h 4382086"/>
                <a:gd name="connsiteX22" fmla="*/ 1990579 w 2799471"/>
                <a:gd name="connsiteY22" fmla="*/ 808892 h 4382086"/>
                <a:gd name="connsiteX23" fmla="*/ 2039816 w 2799471"/>
                <a:gd name="connsiteY23" fmla="*/ 562708 h 4382086"/>
                <a:gd name="connsiteX24" fmla="*/ 2082019 w 2799471"/>
                <a:gd name="connsiteY24" fmla="*/ 393895 h 4382086"/>
                <a:gd name="connsiteX25" fmla="*/ 2215662 w 2799471"/>
                <a:gd name="connsiteY25" fmla="*/ 872197 h 4382086"/>
                <a:gd name="connsiteX26" fmla="*/ 2250831 w 2799471"/>
                <a:gd name="connsiteY26" fmla="*/ 942535 h 4382086"/>
                <a:gd name="connsiteX27" fmla="*/ 2250831 w 2799471"/>
                <a:gd name="connsiteY27" fmla="*/ 942535 h 4382086"/>
                <a:gd name="connsiteX28" fmla="*/ 2342271 w 2799471"/>
                <a:gd name="connsiteY28" fmla="*/ 879231 h 4382086"/>
                <a:gd name="connsiteX29" fmla="*/ 2391508 w 2799471"/>
                <a:gd name="connsiteY29" fmla="*/ 724486 h 4382086"/>
                <a:gd name="connsiteX30" fmla="*/ 2475914 w 2799471"/>
                <a:gd name="connsiteY30" fmla="*/ 400929 h 4382086"/>
                <a:gd name="connsiteX31" fmla="*/ 2546253 w 2799471"/>
                <a:gd name="connsiteY31" fmla="*/ 232117 h 4382086"/>
                <a:gd name="connsiteX32" fmla="*/ 2644727 w 2799471"/>
                <a:gd name="connsiteY32" fmla="*/ 77372 h 4382086"/>
                <a:gd name="connsiteX33" fmla="*/ 2700997 w 2799471"/>
                <a:gd name="connsiteY33" fmla="*/ 35169 h 4382086"/>
                <a:gd name="connsiteX34" fmla="*/ 2792437 w 2799471"/>
                <a:gd name="connsiteY34" fmla="*/ 0 h 438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99471" h="4382086">
                  <a:moveTo>
                    <a:pt x="2792437" y="0"/>
                  </a:moveTo>
                  <a:cubicBezTo>
                    <a:pt x="2794782" y="1460695"/>
                    <a:pt x="2797126" y="2921391"/>
                    <a:pt x="2799471" y="4382086"/>
                  </a:cubicBezTo>
                  <a:lnTo>
                    <a:pt x="0" y="4382086"/>
                  </a:lnTo>
                  <a:lnTo>
                    <a:pt x="175847" y="4276579"/>
                  </a:lnTo>
                  <a:lnTo>
                    <a:pt x="175847" y="4276579"/>
                  </a:lnTo>
                  <a:lnTo>
                    <a:pt x="302456" y="4283612"/>
                  </a:lnTo>
                  <a:lnTo>
                    <a:pt x="379828" y="4276579"/>
                  </a:lnTo>
                  <a:lnTo>
                    <a:pt x="478302" y="4220308"/>
                  </a:lnTo>
                  <a:lnTo>
                    <a:pt x="766690" y="3917852"/>
                  </a:lnTo>
                  <a:lnTo>
                    <a:pt x="886265" y="3756074"/>
                  </a:lnTo>
                  <a:lnTo>
                    <a:pt x="1005840" y="3488788"/>
                  </a:lnTo>
                  <a:lnTo>
                    <a:pt x="1019908" y="3481754"/>
                  </a:lnTo>
                  <a:lnTo>
                    <a:pt x="1019908" y="3481754"/>
                  </a:lnTo>
                  <a:lnTo>
                    <a:pt x="1181687" y="3559126"/>
                  </a:lnTo>
                  <a:lnTo>
                    <a:pt x="1244991" y="3545059"/>
                  </a:lnTo>
                  <a:lnTo>
                    <a:pt x="1287194" y="3418449"/>
                  </a:lnTo>
                  <a:lnTo>
                    <a:pt x="1448973" y="2630659"/>
                  </a:lnTo>
                  <a:lnTo>
                    <a:pt x="1519311" y="2433711"/>
                  </a:lnTo>
                  <a:lnTo>
                    <a:pt x="1716259" y="2046849"/>
                  </a:lnTo>
                  <a:lnTo>
                    <a:pt x="1835834" y="1737360"/>
                  </a:lnTo>
                  <a:lnTo>
                    <a:pt x="1892105" y="1526345"/>
                  </a:lnTo>
                  <a:lnTo>
                    <a:pt x="1934308" y="1266092"/>
                  </a:lnTo>
                  <a:lnTo>
                    <a:pt x="1990579" y="808892"/>
                  </a:lnTo>
                  <a:lnTo>
                    <a:pt x="2039816" y="562708"/>
                  </a:lnTo>
                  <a:lnTo>
                    <a:pt x="2082019" y="393895"/>
                  </a:lnTo>
                  <a:lnTo>
                    <a:pt x="2215662" y="872197"/>
                  </a:lnTo>
                  <a:lnTo>
                    <a:pt x="2250831" y="942535"/>
                  </a:lnTo>
                  <a:lnTo>
                    <a:pt x="2250831" y="942535"/>
                  </a:lnTo>
                  <a:lnTo>
                    <a:pt x="2342271" y="879231"/>
                  </a:lnTo>
                  <a:lnTo>
                    <a:pt x="2391508" y="724486"/>
                  </a:lnTo>
                  <a:lnTo>
                    <a:pt x="2475914" y="400929"/>
                  </a:lnTo>
                  <a:lnTo>
                    <a:pt x="2546253" y="232117"/>
                  </a:lnTo>
                  <a:lnTo>
                    <a:pt x="2644727" y="77372"/>
                  </a:lnTo>
                  <a:lnTo>
                    <a:pt x="2700997" y="35169"/>
                  </a:lnTo>
                  <a:lnTo>
                    <a:pt x="2792437" y="0"/>
                  </a:lnTo>
                  <a:close/>
                </a:path>
              </a:pathLst>
            </a:custGeom>
            <a:solidFill>
              <a:srgbClr val="FF0000">
                <a:alpha val="299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98F2314B-6BD9-ACB7-8761-2DC8A6DC5DAB}"/>
              </a:ext>
            </a:extLst>
          </p:cNvPr>
          <p:cNvSpPr txBox="1"/>
          <p:nvPr/>
        </p:nvSpPr>
        <p:spPr>
          <a:xfrm>
            <a:off x="9105152" y="1468289"/>
            <a:ext cx="2836640" cy="3231654"/>
          </a:xfrm>
          <a:prstGeom prst="rect">
            <a:avLst/>
          </a:prstGeom>
          <a:noFill/>
        </p:spPr>
        <p:txBody>
          <a:bodyPr wrap="square" rtlCol="0">
            <a:spAutoFit/>
          </a:bodyPr>
          <a:lstStyle/>
          <a:p>
            <a:pPr>
              <a:spcAft>
                <a:spcPts val="1200"/>
              </a:spcAft>
            </a:pPr>
            <a:r>
              <a:rPr lang="en-US" sz="2000" dirty="0">
                <a:latin typeface="Roboto" pitchFamily="2" charset="0"/>
                <a:ea typeface="Roboto" pitchFamily="2" charset="0"/>
              </a:rPr>
              <a:t>Heating system </a:t>
            </a:r>
            <a:r>
              <a:rPr lang="en-US" sz="2000" dirty="0">
                <a:solidFill>
                  <a:srgbClr val="2B529B"/>
                </a:solidFill>
                <a:latin typeface="Roboto" pitchFamily="2" charset="0"/>
                <a:ea typeface="Roboto" pitchFamily="2" charset="0"/>
              </a:rPr>
              <a:t>turndown ratios </a:t>
            </a:r>
            <a:r>
              <a:rPr lang="en-US" sz="2000" dirty="0">
                <a:latin typeface="Roboto" pitchFamily="2" charset="0"/>
                <a:ea typeface="Roboto" pitchFamily="2" charset="0"/>
              </a:rPr>
              <a:t>have always been important for stable control.</a:t>
            </a:r>
          </a:p>
          <a:p>
            <a:pPr>
              <a:spcAft>
                <a:spcPts val="1200"/>
              </a:spcAft>
            </a:pPr>
            <a:endParaRPr lang="en-US" sz="2000" dirty="0">
              <a:latin typeface="Roboto" pitchFamily="2" charset="0"/>
              <a:ea typeface="Roboto" pitchFamily="2" charset="0"/>
            </a:endParaRPr>
          </a:p>
          <a:p>
            <a:pPr>
              <a:spcAft>
                <a:spcPts val="1200"/>
              </a:spcAft>
            </a:pPr>
            <a:r>
              <a:rPr lang="en-US" sz="2800" i="1" dirty="0">
                <a:solidFill>
                  <a:srgbClr val="00529B"/>
                </a:solidFill>
                <a:latin typeface="Roboto" pitchFamily="2" charset="0"/>
                <a:ea typeface="Roboto" pitchFamily="2" charset="0"/>
              </a:rPr>
              <a:t>Heat pumps don’t change that requirement!</a:t>
            </a:r>
          </a:p>
        </p:txBody>
      </p:sp>
    </p:spTree>
    <p:custDataLst>
      <p:tags r:id="rId1"/>
    </p:custDataLst>
    <p:extLst>
      <p:ext uri="{BB962C8B-B14F-4D97-AF65-F5344CB8AC3E}">
        <p14:creationId xmlns:p14="http://schemas.microsoft.com/office/powerpoint/2010/main" val="2329741607"/>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B3546-8FF0-D15A-8AC7-DBA3389753BD}"/>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7AE803E5-F19E-4F75-E91F-AF93F825ADA5}"/>
              </a:ext>
            </a:extLst>
          </p:cNvPr>
          <p:cNvGrpSpPr/>
          <p:nvPr/>
        </p:nvGrpSpPr>
        <p:grpSpPr>
          <a:xfrm>
            <a:off x="903601" y="441731"/>
            <a:ext cx="10623128" cy="5974537"/>
            <a:chOff x="443132" y="991318"/>
            <a:chExt cx="9710951" cy="5461521"/>
          </a:xfrm>
        </p:grpSpPr>
        <p:pic>
          <p:nvPicPr>
            <p:cNvPr id="18" name="Picture 17">
              <a:extLst>
                <a:ext uri="{FF2B5EF4-FFF2-40B4-BE49-F238E27FC236}">
                  <a16:creationId xmlns:a16="http://schemas.microsoft.com/office/drawing/2014/main" id="{46873A93-7718-9E0E-23B8-0B3FA1229299}"/>
                </a:ext>
              </a:extLst>
            </p:cNvPr>
            <p:cNvPicPr>
              <a:picLocks noChangeAspect="1"/>
            </p:cNvPicPr>
            <p:nvPr/>
          </p:nvPicPr>
          <p:blipFill>
            <a:blip r:embed="rId4"/>
            <a:stretch>
              <a:fillRect/>
            </a:stretch>
          </p:blipFill>
          <p:spPr>
            <a:xfrm>
              <a:off x="521398" y="991318"/>
              <a:ext cx="9632685" cy="5461521"/>
            </a:xfrm>
            <a:prstGeom prst="rect">
              <a:avLst/>
            </a:prstGeom>
          </p:spPr>
        </p:pic>
        <p:sp>
          <p:nvSpPr>
            <p:cNvPr id="21" name="Rectangle 20">
              <a:extLst>
                <a:ext uri="{FF2B5EF4-FFF2-40B4-BE49-F238E27FC236}">
                  <a16:creationId xmlns:a16="http://schemas.microsoft.com/office/drawing/2014/main" id="{D986E80D-852D-7609-FECC-DA8CCA42646B}"/>
                </a:ext>
              </a:extLst>
            </p:cNvPr>
            <p:cNvSpPr/>
            <p:nvPr/>
          </p:nvSpPr>
          <p:spPr>
            <a:xfrm>
              <a:off x="443132" y="1055077"/>
              <a:ext cx="9692640" cy="492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5DB6593-22FA-DF70-E478-C6980313E7B5}"/>
              </a:ext>
            </a:extLst>
          </p:cNvPr>
          <p:cNvSpPr>
            <a:spLocks noGrp="1"/>
          </p:cNvSpPr>
          <p:nvPr>
            <p:ph type="title"/>
          </p:nvPr>
        </p:nvSpPr>
        <p:spPr>
          <a:xfrm>
            <a:off x="1211358" y="266348"/>
            <a:ext cx="10400989"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prstClr val="black">
                    <a:lumMod val="65000"/>
                    <a:lumOff val="35000"/>
                  </a:prstClr>
                </a:solidFill>
                <a:latin typeface="Roboto Condensed" panose="02000000000000000000" pitchFamily="2" charset="0"/>
                <a:cs typeface="Roboto Condensed" panose="02000000000000000000" pitchFamily="2" charset="0"/>
              </a:rPr>
              <a:t>Understand the Operating Limits for </a:t>
            </a:r>
            <a:r>
              <a:rPr lang="en-US" b="1" dirty="0">
                <a:solidFill>
                  <a:srgbClr val="00529B"/>
                </a:solidFill>
                <a:latin typeface="Roboto Condensed" panose="02000000000000000000" pitchFamily="2" charset="0"/>
                <a:cs typeface="Roboto Condensed" panose="02000000000000000000" pitchFamily="2" charset="0"/>
              </a:rPr>
              <a:t>ASHPs</a:t>
            </a:r>
            <a:endParaRPr lang="en-US" sz="1600" dirty="0">
              <a:solidFill>
                <a:srgbClr val="00529B"/>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0" name="TextBox 19">
            <a:extLst>
              <a:ext uri="{FF2B5EF4-FFF2-40B4-BE49-F238E27FC236}">
                <a16:creationId xmlns:a16="http://schemas.microsoft.com/office/drawing/2014/main" id="{2A7E7ED8-B805-61DE-9979-F6D967577089}"/>
              </a:ext>
            </a:extLst>
          </p:cNvPr>
          <p:cNvSpPr txBox="1"/>
          <p:nvPr/>
        </p:nvSpPr>
        <p:spPr>
          <a:xfrm>
            <a:off x="1125740" y="6345430"/>
            <a:ext cx="155363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Image Source: Transom</a:t>
            </a:r>
          </a:p>
        </p:txBody>
      </p:sp>
    </p:spTree>
    <p:custDataLst>
      <p:tags r:id="rId1"/>
    </p:custDataLst>
    <p:extLst>
      <p:ext uri="{BB962C8B-B14F-4D97-AF65-F5344CB8AC3E}">
        <p14:creationId xmlns:p14="http://schemas.microsoft.com/office/powerpoint/2010/main" val="3813819554"/>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D702D6-01E7-0E91-F3F0-C814AA16301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27E7F60-DE7A-EA06-3E3F-9C79053BAB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5435" y="1834815"/>
            <a:ext cx="10936385" cy="4658060"/>
          </a:xfrm>
          <a:prstGeom prst="rect">
            <a:avLst/>
          </a:prstGeom>
        </p:spPr>
      </p:pic>
      <p:sp>
        <p:nvSpPr>
          <p:cNvPr id="2" name="Title 1">
            <a:extLst>
              <a:ext uri="{FF2B5EF4-FFF2-40B4-BE49-F238E27FC236}">
                <a16:creationId xmlns:a16="http://schemas.microsoft.com/office/drawing/2014/main" id="{8DD634C0-08CB-4D3A-2DE2-CDA9156FE266}"/>
              </a:ext>
            </a:extLst>
          </p:cNvPr>
          <p:cNvSpPr>
            <a:spLocks noGrp="1"/>
          </p:cNvSpPr>
          <p:nvPr>
            <p:ph type="title"/>
          </p:nvPr>
        </p:nvSpPr>
        <p:spPr>
          <a:xfrm>
            <a:off x="1094872" y="365125"/>
            <a:ext cx="10515600" cy="132556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4000" b="1" dirty="0">
                <a:solidFill>
                  <a:prstClr val="black">
                    <a:lumMod val="65000"/>
                    <a:lumOff val="35000"/>
                  </a:prstClr>
                </a:solidFill>
                <a:latin typeface="Roboto Condensed" panose="02000000000000000000" pitchFamily="2" charset="0"/>
                <a:cs typeface="Roboto Condensed" panose="02000000000000000000" pitchFamily="2" charset="0"/>
              </a:rPr>
              <a:t>Lower Supply Water Temperatures</a:t>
            </a:r>
            <a:endParaRPr lang="en-US" sz="1800"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Text Placeholder 5">
            <a:extLst>
              <a:ext uri="{FF2B5EF4-FFF2-40B4-BE49-F238E27FC236}">
                <a16:creationId xmlns:a16="http://schemas.microsoft.com/office/drawing/2014/main" id="{77770A89-AE42-0F18-2332-140B412F4888}"/>
              </a:ext>
            </a:extLst>
          </p:cNvPr>
          <p:cNvSpPr>
            <a:spLocks noGrp="1"/>
          </p:cNvSpPr>
          <p:nvPr>
            <p:ph idx="1"/>
          </p:nvPr>
        </p:nvSpPr>
        <p:spPr>
          <a:xfrm>
            <a:off x="1110914" y="1328323"/>
            <a:ext cx="10515600" cy="4351338"/>
          </a:xfrm>
        </p:spPr>
        <p:txBody>
          <a:bodyPr/>
          <a:lstStyle/>
          <a:p>
            <a:pPr marL="0" indent="0">
              <a:buNone/>
            </a:pPr>
            <a:r>
              <a:rPr lang="en-US" sz="3200" dirty="0">
                <a:solidFill>
                  <a:srgbClr val="00529B"/>
                </a:solidFill>
              </a:rPr>
              <a:t>Reimagine</a:t>
            </a:r>
            <a:r>
              <a:rPr lang="en-US" dirty="0">
                <a:solidFill>
                  <a:srgbClr val="00529B"/>
                </a:solidFill>
              </a:rPr>
              <a:t> HHWS Temperature Regimes</a:t>
            </a:r>
          </a:p>
        </p:txBody>
      </p:sp>
      <p:sp>
        <p:nvSpPr>
          <p:cNvPr id="5" name="Rectangle 4">
            <a:extLst>
              <a:ext uri="{FF2B5EF4-FFF2-40B4-BE49-F238E27FC236}">
                <a16:creationId xmlns:a16="http://schemas.microsoft.com/office/drawing/2014/main" id="{313F2FC8-CCB7-A941-DB32-8F148E534206}"/>
              </a:ext>
            </a:extLst>
          </p:cNvPr>
          <p:cNvSpPr/>
          <p:nvPr/>
        </p:nvSpPr>
        <p:spPr>
          <a:xfrm>
            <a:off x="7835710" y="2177018"/>
            <a:ext cx="2021840" cy="3738874"/>
          </a:xfrm>
          <a:prstGeom prst="rect">
            <a:avLst/>
          </a:prstGeom>
          <a:solidFill>
            <a:schemeClr val="accent6">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Roboto" pitchFamily="2" charset="0"/>
              <a:ea typeface="Roboto" pitchFamily="2" charset="0"/>
              <a:cs typeface="+mn-cs"/>
            </a:endParaRPr>
          </a:p>
        </p:txBody>
      </p:sp>
      <p:sp>
        <p:nvSpPr>
          <p:cNvPr id="6" name="Rectangle 5">
            <a:extLst>
              <a:ext uri="{FF2B5EF4-FFF2-40B4-BE49-F238E27FC236}">
                <a16:creationId xmlns:a16="http://schemas.microsoft.com/office/drawing/2014/main" id="{A82E642D-EB60-1AA7-2715-AF9C1A14EB4A}"/>
              </a:ext>
            </a:extLst>
          </p:cNvPr>
          <p:cNvSpPr/>
          <p:nvPr/>
        </p:nvSpPr>
        <p:spPr>
          <a:xfrm>
            <a:off x="9857550" y="2177018"/>
            <a:ext cx="1879601" cy="3738874"/>
          </a:xfrm>
          <a:prstGeom prst="rect">
            <a:avLst/>
          </a:prstGeom>
          <a:solidFill>
            <a:schemeClr val="accent6">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Roboto" pitchFamily="2" charset="0"/>
              <a:ea typeface="Roboto" pitchFamily="2" charset="0"/>
              <a:cs typeface="+mn-cs"/>
            </a:endParaRPr>
          </a:p>
        </p:txBody>
      </p:sp>
      <p:sp>
        <p:nvSpPr>
          <p:cNvPr id="7" name="Rectangle 6">
            <a:extLst>
              <a:ext uri="{FF2B5EF4-FFF2-40B4-BE49-F238E27FC236}">
                <a16:creationId xmlns:a16="http://schemas.microsoft.com/office/drawing/2014/main" id="{292F65CC-F2DA-8DA4-E3F2-B89C82C33E9B}"/>
              </a:ext>
            </a:extLst>
          </p:cNvPr>
          <p:cNvSpPr/>
          <p:nvPr/>
        </p:nvSpPr>
        <p:spPr>
          <a:xfrm>
            <a:off x="5803712" y="2171938"/>
            <a:ext cx="2021840" cy="3738874"/>
          </a:xfrm>
          <a:prstGeom prst="rect">
            <a:avLst/>
          </a:prstGeom>
          <a:solidFill>
            <a:schemeClr val="accent6">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cxnSp>
        <p:nvCxnSpPr>
          <p:cNvPr id="10" name="Straight Arrow Connector 9">
            <a:extLst>
              <a:ext uri="{FF2B5EF4-FFF2-40B4-BE49-F238E27FC236}">
                <a16:creationId xmlns:a16="http://schemas.microsoft.com/office/drawing/2014/main" id="{8AEA2801-B5F1-FE08-5C10-D2C6A23CDCCA}"/>
              </a:ext>
            </a:extLst>
          </p:cNvPr>
          <p:cNvCxnSpPr>
            <a:cxnSpLocks/>
          </p:cNvCxnSpPr>
          <p:nvPr/>
        </p:nvCxnSpPr>
        <p:spPr>
          <a:xfrm>
            <a:off x="2388150" y="4922271"/>
            <a:ext cx="8805441" cy="0"/>
          </a:xfrm>
          <a:prstGeom prst="straightConnector1">
            <a:avLst/>
          </a:prstGeom>
          <a:ln w="381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28F9F66-9AB9-687B-C1DB-E4A3A970A663}"/>
              </a:ext>
            </a:extLst>
          </p:cNvPr>
          <p:cNvSpPr txBox="1"/>
          <p:nvPr/>
        </p:nvSpPr>
        <p:spPr>
          <a:xfrm>
            <a:off x="9938830" y="2278612"/>
            <a:ext cx="1656080"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Roboto" pitchFamily="2" charset="0"/>
                <a:ea typeface="Roboto" pitchFamily="2" charset="0"/>
                <a:cs typeface="+mn-cs"/>
              </a:rPr>
              <a:t>Highest Efficiency Equipment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Roboto" pitchFamily="2" charset="0"/>
              <a:ea typeface="Roboto" pitchFamily="2"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Roboto" pitchFamily="2" charset="0"/>
                <a:ea typeface="Roboto" pitchFamily="2" charset="0"/>
                <a:cs typeface="+mn-cs"/>
              </a:rPr>
              <a:t>Most Equipment Options</a:t>
            </a:r>
          </a:p>
        </p:txBody>
      </p:sp>
      <p:cxnSp>
        <p:nvCxnSpPr>
          <p:cNvPr id="12" name="Straight Connector 11">
            <a:extLst>
              <a:ext uri="{FF2B5EF4-FFF2-40B4-BE49-F238E27FC236}">
                <a16:creationId xmlns:a16="http://schemas.microsoft.com/office/drawing/2014/main" id="{E2474F4D-B44A-34AE-04CC-8E7B6AC4C853}"/>
              </a:ext>
            </a:extLst>
          </p:cNvPr>
          <p:cNvCxnSpPr/>
          <p:nvPr/>
        </p:nvCxnSpPr>
        <p:spPr>
          <a:xfrm flipV="1">
            <a:off x="11190311" y="2171938"/>
            <a:ext cx="0" cy="373887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50031B4-2BA0-B3B5-5501-0E302074382E}"/>
              </a:ext>
            </a:extLst>
          </p:cNvPr>
          <p:cNvCxnSpPr>
            <a:cxnSpLocks/>
          </p:cNvCxnSpPr>
          <p:nvPr/>
        </p:nvCxnSpPr>
        <p:spPr>
          <a:xfrm flipV="1">
            <a:off x="2388150" y="2171939"/>
            <a:ext cx="0" cy="373887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2D1358E-30E9-9507-EBDC-BADFC7C77A65}"/>
              </a:ext>
            </a:extLst>
          </p:cNvPr>
          <p:cNvSpPr txBox="1"/>
          <p:nvPr/>
        </p:nvSpPr>
        <p:spPr>
          <a:xfrm>
            <a:off x="8003350" y="2339572"/>
            <a:ext cx="1656080"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Roboto" pitchFamily="2" charset="0"/>
                <a:ea typeface="Roboto" pitchFamily="2" charset="0"/>
                <a:cs typeface="+mn-cs"/>
              </a:rPr>
              <a:t>Medium Efficiency Equipment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Roboto" pitchFamily="2" charset="0"/>
              <a:ea typeface="Roboto" pitchFamily="2"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Roboto" pitchFamily="2" charset="0"/>
                <a:ea typeface="Roboto" pitchFamily="2" charset="0"/>
                <a:cs typeface="+mn-cs"/>
              </a:rPr>
              <a:t>Fewer Equipment Options</a:t>
            </a:r>
          </a:p>
        </p:txBody>
      </p:sp>
      <p:sp>
        <p:nvSpPr>
          <p:cNvPr id="15" name="TextBox 14">
            <a:extLst>
              <a:ext uri="{FF2B5EF4-FFF2-40B4-BE49-F238E27FC236}">
                <a16:creationId xmlns:a16="http://schemas.microsoft.com/office/drawing/2014/main" id="{3DAFEC05-08C3-C435-1FF6-2BFF410E8194}"/>
              </a:ext>
            </a:extLst>
          </p:cNvPr>
          <p:cNvSpPr txBox="1"/>
          <p:nvPr/>
        </p:nvSpPr>
        <p:spPr>
          <a:xfrm>
            <a:off x="5983677" y="4244127"/>
            <a:ext cx="1656080"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Roboto" pitchFamily="2" charset="0"/>
                <a:ea typeface="Roboto" pitchFamily="2" charset="0"/>
                <a:cs typeface="+mn-cs"/>
              </a:rPr>
              <a:t>Low Efficiency Equipment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Roboto" pitchFamily="2" charset="0"/>
              <a:ea typeface="Roboto" pitchFamily="2"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Roboto" pitchFamily="2" charset="0"/>
                <a:ea typeface="Roboto" pitchFamily="2" charset="0"/>
                <a:cs typeface="+mn-cs"/>
              </a:rPr>
              <a:t>Few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Roboto" pitchFamily="2" charset="0"/>
                <a:ea typeface="Roboto" pitchFamily="2" charset="0"/>
                <a:cs typeface="+mn-cs"/>
              </a:rPr>
              <a:t> Equipment Options</a:t>
            </a:r>
          </a:p>
        </p:txBody>
      </p:sp>
      <p:sp>
        <p:nvSpPr>
          <p:cNvPr id="16" name="TextBox 15">
            <a:extLst>
              <a:ext uri="{FF2B5EF4-FFF2-40B4-BE49-F238E27FC236}">
                <a16:creationId xmlns:a16="http://schemas.microsoft.com/office/drawing/2014/main" id="{9E63CB67-1E38-1083-18D9-7CD0D490B864}"/>
              </a:ext>
            </a:extLst>
          </p:cNvPr>
          <p:cNvSpPr txBox="1"/>
          <p:nvPr/>
        </p:nvSpPr>
        <p:spPr>
          <a:xfrm>
            <a:off x="3352199" y="4069787"/>
            <a:ext cx="1656080" cy="17081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Roboto" pitchFamily="2" charset="0"/>
                <a:ea typeface="Roboto" pitchFamily="2" charset="0"/>
                <a:cs typeface="+mn-cs"/>
              </a:rPr>
              <a:t>Lowest Efficiency Equipment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Roboto" pitchFamily="2" charset="0"/>
              <a:ea typeface="Roboto" pitchFamily="2"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Roboto" pitchFamily="2" charset="0"/>
                <a:ea typeface="Roboto" pitchFamily="2" charset="0"/>
                <a:cs typeface="+mn-cs"/>
              </a:rPr>
              <a:t>Nearly No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Roboto" pitchFamily="2" charset="0"/>
                <a:ea typeface="Roboto" pitchFamily="2" charset="0"/>
                <a:cs typeface="+mn-cs"/>
              </a:rPr>
              <a:t> Equipment Options</a:t>
            </a:r>
          </a:p>
        </p:txBody>
      </p:sp>
      <p:sp>
        <p:nvSpPr>
          <p:cNvPr id="17" name="TextBox 16">
            <a:extLst>
              <a:ext uri="{FF2B5EF4-FFF2-40B4-BE49-F238E27FC236}">
                <a16:creationId xmlns:a16="http://schemas.microsoft.com/office/drawing/2014/main" id="{4E377B01-9CC9-16C0-8AF3-9FBD374919C6}"/>
              </a:ext>
            </a:extLst>
          </p:cNvPr>
          <p:cNvSpPr txBox="1"/>
          <p:nvPr/>
        </p:nvSpPr>
        <p:spPr>
          <a:xfrm>
            <a:off x="5207356" y="6306365"/>
            <a:ext cx="2855088" cy="3231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Roboto" pitchFamily="2" charset="0"/>
                <a:ea typeface="Roboto" pitchFamily="2" charset="0"/>
                <a:cs typeface="+mn-cs"/>
              </a:rPr>
              <a:t>Supply Water Temperature </a:t>
            </a:r>
            <a:r>
              <a:rPr kumimoji="0" lang="en-US" sz="1500" b="0" i="0" u="none" strike="noStrike" kern="1200" cap="none" spc="0" normalizeH="0" baseline="0" noProof="0" dirty="0">
                <a:ln>
                  <a:noFill/>
                </a:ln>
                <a:solidFill>
                  <a:prstClr val="black"/>
                </a:solidFill>
                <a:effectLst/>
                <a:uLnTx/>
                <a:uFillTx/>
                <a:latin typeface="Roboto" pitchFamily="2" charset="0"/>
                <a:ea typeface="Roboto" pitchFamily="2" charset="0"/>
                <a:cs typeface="Calibri" panose="020F0502020204030204" pitchFamily="34" charset="0"/>
              </a:rPr>
              <a:t>°F</a:t>
            </a:r>
            <a:endParaRPr kumimoji="0" lang="en-US" sz="15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sp>
        <p:nvSpPr>
          <p:cNvPr id="18" name="TextBox 17">
            <a:extLst>
              <a:ext uri="{FF2B5EF4-FFF2-40B4-BE49-F238E27FC236}">
                <a16:creationId xmlns:a16="http://schemas.microsoft.com/office/drawing/2014/main" id="{93A18C26-BD29-77E6-240B-8C852DF1D37A}"/>
              </a:ext>
            </a:extLst>
          </p:cNvPr>
          <p:cNvSpPr txBox="1"/>
          <p:nvPr/>
        </p:nvSpPr>
        <p:spPr>
          <a:xfrm rot="16200000">
            <a:off x="-627357" y="3675228"/>
            <a:ext cx="3202424" cy="3231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0000"/>
                </a:solidFill>
                <a:effectLst/>
                <a:uLnTx/>
                <a:uFillTx/>
                <a:latin typeface="Roboto" pitchFamily="2" charset="0"/>
                <a:ea typeface="Roboto" pitchFamily="2" charset="0"/>
                <a:cs typeface="+mn-cs"/>
              </a:rPr>
              <a:t>Terminal Device Heating Capacity</a:t>
            </a:r>
          </a:p>
        </p:txBody>
      </p:sp>
    </p:spTree>
    <p:custDataLst>
      <p:tags r:id="rId1"/>
    </p:custDataLst>
    <p:extLst>
      <p:ext uri="{BB962C8B-B14F-4D97-AF65-F5344CB8AC3E}">
        <p14:creationId xmlns:p14="http://schemas.microsoft.com/office/powerpoint/2010/main" val="2393567362"/>
      </p:ext>
    </p:extLst>
  </p:cSld>
  <p:clrMapOvr>
    <a:masterClrMapping/>
  </p:clrMapOvr>
  <p:transition spd="slow" advTm="0">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1497" y="422430"/>
            <a:ext cx="5832143" cy="2387600"/>
          </a:xfrm>
          <a:noFill/>
          <a:effectLst/>
        </p:spPr>
        <p:txBody>
          <a:bodyPr anchor="t">
            <a:noAutofit/>
          </a:bodyPr>
          <a:lstStyle/>
          <a:p>
            <a:r>
              <a:rPr lang="en-US" sz="4400" b="1" dirty="0">
                <a:solidFill>
                  <a:schemeClr val="tx2">
                    <a:lumMod val="75000"/>
                    <a:lumOff val="2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Heat/Energy Recovery</a:t>
            </a:r>
            <a:br>
              <a:rPr lang="en-US" sz="4400" b="1" dirty="0">
                <a:solidFill>
                  <a:schemeClr val="tx2">
                    <a:lumMod val="75000"/>
                    <a:lumOff val="2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solidFill>
                  <a:schemeClr val="tx2">
                    <a:lumMod val="75000"/>
                    <a:lumOff val="2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(Waterside)</a:t>
            </a:r>
          </a:p>
        </p:txBody>
      </p:sp>
      <p:grpSp>
        <p:nvGrpSpPr>
          <p:cNvPr id="7" name="Group 6">
            <a:extLst>
              <a:ext uri="{FF2B5EF4-FFF2-40B4-BE49-F238E27FC236}">
                <a16:creationId xmlns:a16="http://schemas.microsoft.com/office/drawing/2014/main" id="{566A55D8-C2CD-549A-6582-7342B613FFFC}"/>
              </a:ext>
            </a:extLst>
          </p:cNvPr>
          <p:cNvGrpSpPr/>
          <p:nvPr/>
        </p:nvGrpSpPr>
        <p:grpSpPr>
          <a:xfrm>
            <a:off x="891377" y="2084097"/>
            <a:ext cx="9826210" cy="4559872"/>
            <a:chOff x="4093478" y="3369213"/>
            <a:chExt cx="7934399" cy="3261550"/>
          </a:xfrm>
        </p:grpSpPr>
        <p:pic>
          <p:nvPicPr>
            <p:cNvPr id="4" name="Picture 3" descr="Timeline&#10;&#10;Description automatically generated">
              <a:extLst>
                <a:ext uri="{FF2B5EF4-FFF2-40B4-BE49-F238E27FC236}">
                  <a16:creationId xmlns:a16="http://schemas.microsoft.com/office/drawing/2014/main" id="{7110CE50-3AA5-7F21-7E81-176AA18B872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127" t="2381" r="1207" b="1603"/>
            <a:stretch/>
          </p:blipFill>
          <p:spPr>
            <a:xfrm>
              <a:off x="4093478" y="3369213"/>
              <a:ext cx="7934399" cy="3261550"/>
            </a:xfrm>
            <a:prstGeom prst="rect">
              <a:avLst/>
            </a:prstGeom>
          </p:spPr>
        </p:pic>
        <p:sp>
          <p:nvSpPr>
            <p:cNvPr id="6" name="Rectangle 5">
              <a:extLst>
                <a:ext uri="{FF2B5EF4-FFF2-40B4-BE49-F238E27FC236}">
                  <a16:creationId xmlns:a16="http://schemas.microsoft.com/office/drawing/2014/main" id="{8FED5A23-DE85-35C0-FD16-31F9BB93ECF3}"/>
                </a:ext>
              </a:extLst>
            </p:cNvPr>
            <p:cNvSpPr/>
            <p:nvPr/>
          </p:nvSpPr>
          <p:spPr>
            <a:xfrm>
              <a:off x="5037992" y="4018085"/>
              <a:ext cx="1248508" cy="2110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B4AB5358-C6EB-6F95-7F83-D27C413261F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891100" y="172072"/>
            <a:ext cx="4125197" cy="2888317"/>
          </a:xfrm>
          <a:prstGeom prst="rect">
            <a:avLst/>
          </a:prstGeom>
          <a:effectLst>
            <a:softEdge rad="63500"/>
          </a:effectLst>
        </p:spPr>
      </p:pic>
      <p:sp>
        <p:nvSpPr>
          <p:cNvPr id="32" name="TextBox 31">
            <a:extLst>
              <a:ext uri="{FF2B5EF4-FFF2-40B4-BE49-F238E27FC236}">
                <a16:creationId xmlns:a16="http://schemas.microsoft.com/office/drawing/2014/main" id="{B501AA3E-56B8-564C-8948-C9D1CC7827AA}"/>
              </a:ext>
            </a:extLst>
          </p:cNvPr>
          <p:cNvSpPr txBox="1"/>
          <p:nvPr/>
        </p:nvSpPr>
        <p:spPr>
          <a:xfrm>
            <a:off x="823244" y="6368131"/>
            <a:ext cx="3566106"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Image Courtesy SmithGroup</a:t>
            </a:r>
          </a:p>
        </p:txBody>
      </p:sp>
    </p:spTree>
    <p:extLst>
      <p:ext uri="{BB962C8B-B14F-4D97-AF65-F5344CB8AC3E}">
        <p14:creationId xmlns:p14="http://schemas.microsoft.com/office/powerpoint/2010/main" val="224860311"/>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6284111"/>
            <a:ext cx="356610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10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a:t>
            </a: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Image Courtesy SmithGroup</a:t>
            </a:r>
          </a:p>
        </p:txBody>
      </p:sp>
      <p:sp>
        <p:nvSpPr>
          <p:cNvPr id="2" name="Title 1"/>
          <p:cNvSpPr>
            <a:spLocks noGrp="1"/>
          </p:cNvSpPr>
          <p:nvPr>
            <p:ph type="title"/>
          </p:nvPr>
        </p:nvSpPr>
        <p:spPr>
          <a:xfrm>
            <a:off x="245873" y="573889"/>
            <a:ext cx="3665223"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Right-Sourcing</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(GSHP)</a:t>
            </a:r>
          </a:p>
        </p:txBody>
      </p:sp>
      <p:pic>
        <p:nvPicPr>
          <p:cNvPr id="4" name="Picture 4">
            <a:extLst>
              <a:ext uri="{FF2B5EF4-FFF2-40B4-BE49-F238E27FC236}">
                <a16:creationId xmlns:a16="http://schemas.microsoft.com/office/drawing/2014/main" id="{5A91DB0A-1608-3693-D91D-BBA41050A4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1984" y="0"/>
            <a:ext cx="8190016" cy="6858000"/>
          </a:xfrm>
          <a:prstGeom prst="rect">
            <a:avLst/>
          </a:prstGeom>
        </p:spPr>
      </p:pic>
    </p:spTree>
    <p:extLst>
      <p:ext uri="{BB962C8B-B14F-4D97-AF65-F5344CB8AC3E}">
        <p14:creationId xmlns:p14="http://schemas.microsoft.com/office/powerpoint/2010/main" val="961783485"/>
      </p:ext>
    </p:extLst>
  </p:cSld>
  <p:clrMapOvr>
    <a:masterClrMapping/>
  </p:clrMapOvr>
  <p:transition spd="slow" advTm="0">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501AA3E-56B8-564C-8948-C9D1CC7827AA}"/>
              </a:ext>
            </a:extLst>
          </p:cNvPr>
          <p:cNvSpPr txBox="1"/>
          <p:nvPr/>
        </p:nvSpPr>
        <p:spPr>
          <a:xfrm>
            <a:off x="245873" y="6223610"/>
            <a:ext cx="3566106"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05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Images Courtesy of SmithGroup </a:t>
            </a:r>
            <a:endPar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itle 1"/>
          <p:cNvSpPr>
            <a:spLocks noGrp="1"/>
          </p:cNvSpPr>
          <p:nvPr>
            <p:ph type="title" idx="4294967295"/>
          </p:nvPr>
        </p:nvSpPr>
        <p:spPr>
          <a:xfrm>
            <a:off x="266505" y="1214356"/>
            <a:ext cx="2957513" cy="2686086"/>
          </a:xfrm>
          <a:noFill/>
          <a:effectLst/>
        </p:spPr>
        <p:txBody>
          <a:bodyPr anchor="t">
            <a:noAutofit/>
          </a:bodyPr>
          <a:lstStyle/>
          <a:p>
            <a:r>
              <a:rPr lang="en-US" sz="4400" b="1" dirty="0">
                <a:solidFill>
                  <a:schemeClr val="bg1"/>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Advanced Heat Pump Strategies</a:t>
            </a:r>
            <a:br>
              <a:rPr lang="en-US" sz="4400" b="1" dirty="0">
                <a:solidFill>
                  <a:schemeClr val="bg1"/>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2400" b="1" dirty="0">
                <a:solidFill>
                  <a:schemeClr val="bg1"/>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(Pairing with Storage)</a:t>
            </a:r>
          </a:p>
        </p:txBody>
      </p:sp>
      <p:pic>
        <p:nvPicPr>
          <p:cNvPr id="6" name="Picture 5">
            <a:extLst>
              <a:ext uri="{FF2B5EF4-FFF2-40B4-BE49-F238E27FC236}">
                <a16:creationId xmlns:a16="http://schemas.microsoft.com/office/drawing/2014/main" id="{59A97AFC-E2DD-7E9F-32CD-1066F6E28B8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t="12255"/>
          <a:stretch/>
        </p:blipFill>
        <p:spPr>
          <a:xfrm>
            <a:off x="3811979" y="2557399"/>
            <a:ext cx="7735126" cy="4224035"/>
          </a:xfrm>
          <a:prstGeom prst="rect">
            <a:avLst/>
          </a:prstGeom>
        </p:spPr>
      </p:pic>
      <p:pic>
        <p:nvPicPr>
          <p:cNvPr id="4" name="Picture 3">
            <a:extLst>
              <a:ext uri="{FF2B5EF4-FFF2-40B4-BE49-F238E27FC236}">
                <a16:creationId xmlns:a16="http://schemas.microsoft.com/office/drawing/2014/main" id="{A2752CC2-6BA1-54D5-CAAE-529450CB49D5}"/>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4987900" y="0"/>
            <a:ext cx="5793832" cy="2709768"/>
          </a:xfrm>
          <a:prstGeom prst="rect">
            <a:avLst/>
          </a:prstGeom>
        </p:spPr>
      </p:pic>
    </p:spTree>
    <p:extLst>
      <p:ext uri="{BB962C8B-B14F-4D97-AF65-F5344CB8AC3E}">
        <p14:creationId xmlns:p14="http://schemas.microsoft.com/office/powerpoint/2010/main" val="159824999"/>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42" name="TextBox 41">
            <a:extLst>
              <a:ext uri="{FF2B5EF4-FFF2-40B4-BE49-F238E27FC236}">
                <a16:creationId xmlns:a16="http://schemas.microsoft.com/office/drawing/2014/main" id="{E38ACC31-80DC-8737-32D7-EB2898ED70D7}"/>
              </a:ext>
            </a:extLst>
          </p:cNvPr>
          <p:cNvSpPr txBox="1"/>
          <p:nvPr/>
        </p:nvSpPr>
        <p:spPr>
          <a:xfrm>
            <a:off x="2188877" y="2309360"/>
            <a:ext cx="9226452" cy="2086725"/>
          </a:xfrm>
          <a:prstGeom prst="rect">
            <a:avLst/>
          </a:prstGeom>
          <a:noFill/>
        </p:spPr>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IN" sz="4800" b="1" i="1" u="none" strike="noStrike" kern="1200" cap="none" spc="0" normalizeH="0" baseline="0" noProof="0" dirty="0">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Eliminating GHG emissions from the built environment is essential to address climate change</a:t>
            </a:r>
          </a:p>
        </p:txBody>
      </p:sp>
      <p:sp>
        <p:nvSpPr>
          <p:cNvPr id="49" name="TextBox 48">
            <a:extLst>
              <a:ext uri="{FF2B5EF4-FFF2-40B4-BE49-F238E27FC236}">
                <a16:creationId xmlns:a16="http://schemas.microsoft.com/office/drawing/2014/main" id="{89F19CB2-CC3A-7A57-C384-91741AC1C8B3}"/>
              </a:ext>
            </a:extLst>
          </p:cNvPr>
          <p:cNvSpPr txBox="1"/>
          <p:nvPr/>
        </p:nvSpPr>
        <p:spPr>
          <a:xfrm>
            <a:off x="509068" y="908210"/>
            <a:ext cx="9226452" cy="769441"/>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400" b="1" i="0" u="none" strike="noStrike" kern="1200" cap="none" spc="0" normalizeH="0" baseline="0" noProof="0" dirty="0">
                <a:ln>
                  <a:noFill/>
                </a:ln>
                <a:solidFill>
                  <a:srgbClr val="0B7EC2"/>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ASHRAE’s</a:t>
            </a:r>
            <a:r>
              <a:rPr kumimoji="0" lang="en-IN" sz="44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 </a:t>
            </a:r>
            <a:r>
              <a:rPr kumimoji="0" lang="en-IN" sz="4400" b="1" i="0" u="none" strike="noStrike" kern="1200" cap="none" spc="0" normalizeH="0" baseline="0" noProof="0" dirty="0">
                <a:ln>
                  <a:noFill/>
                </a:ln>
                <a:solidFill>
                  <a:srgbClr val="0B7EC2"/>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position</a:t>
            </a:r>
            <a:r>
              <a:rPr kumimoji="0" lang="en-IN" sz="44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a:t>
            </a:r>
          </a:p>
        </p:txBody>
      </p:sp>
      <p:pic>
        <p:nvPicPr>
          <p:cNvPr id="16" name="Picture 15" descr="A black and white sign&#10;&#10;Description automatically generated with low confidence">
            <a:extLst>
              <a:ext uri="{FF2B5EF4-FFF2-40B4-BE49-F238E27FC236}">
                <a16:creationId xmlns:a16="http://schemas.microsoft.com/office/drawing/2014/main" id="{15790075-49C4-F133-1E9E-A22215BFC9AC}"/>
              </a:ext>
            </a:extLst>
          </p:cNvPr>
          <p:cNvPicPr>
            <a:picLocks noChangeAspect="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509068" y="5459104"/>
            <a:ext cx="1444677" cy="1064327"/>
          </a:xfrm>
          <a:prstGeom prst="rect">
            <a:avLst/>
          </a:prstGeom>
        </p:spPr>
      </p:pic>
      <p:pic>
        <p:nvPicPr>
          <p:cNvPr id="4" name="Picture 3">
            <a:extLst>
              <a:ext uri="{FF2B5EF4-FFF2-40B4-BE49-F238E27FC236}">
                <a16:creationId xmlns:a16="http://schemas.microsoft.com/office/drawing/2014/main" id="{6EA21CBD-14D8-EC59-3C07-7AF9AE9A6A60}"/>
              </a:ext>
            </a:extLst>
          </p:cNvPr>
          <p:cNvPicPr>
            <a:picLocks noChangeAspect="1"/>
          </p:cNvPicPr>
          <p:nvPr/>
        </p:nvPicPr>
        <p:blipFill>
          <a:blip r:embed="rId4"/>
          <a:stretch>
            <a:fillRect/>
          </a:stretch>
        </p:blipFill>
        <p:spPr>
          <a:xfrm>
            <a:off x="0" y="16042"/>
            <a:ext cx="12192000" cy="344905"/>
          </a:xfrm>
          <a:prstGeom prst="rect">
            <a:avLst/>
          </a:prstGeom>
        </p:spPr>
      </p:pic>
    </p:spTree>
    <p:extLst>
      <p:ext uri="{BB962C8B-B14F-4D97-AF65-F5344CB8AC3E}">
        <p14:creationId xmlns:p14="http://schemas.microsoft.com/office/powerpoint/2010/main" val="3984468898"/>
      </p:ext>
    </p:extLst>
  </p:cSld>
  <p:clrMapOvr>
    <a:masterClrMapping/>
  </p:clrMapOvr>
  <p:transition spd="med" advClick="0">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947CF-344A-0EE6-343A-B2D941EEE5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C69E30-E00E-5C48-8FA5-B9253E6175DF}"/>
              </a:ext>
            </a:extLst>
          </p:cNvPr>
          <p:cNvSpPr>
            <a:spLocks noGrp="1"/>
          </p:cNvSpPr>
          <p:nvPr>
            <p:ph type="ctrTitle"/>
          </p:nvPr>
        </p:nvSpPr>
        <p:spPr>
          <a:xfrm>
            <a:off x="1624085" y="325750"/>
            <a:ext cx="9831168" cy="606201"/>
          </a:xfrm>
        </p:spPr>
        <p:txBody>
          <a:bodyPr>
            <a:noAutofit/>
          </a:bodyPr>
          <a:lstStyle/>
          <a:p>
            <a:pPr algn="l">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prstClr val="black">
                    <a:lumMod val="65000"/>
                    <a:lumOff val="35000"/>
                  </a:prstClr>
                </a:solidFill>
                <a:latin typeface="Roboto Condensed" panose="02000000000000000000" pitchFamily="2" charset="0"/>
                <a:cs typeface="Roboto Condensed" panose="02000000000000000000" pitchFamily="2" charset="0"/>
              </a:rPr>
              <a:t>Target </a:t>
            </a:r>
            <a:r>
              <a:rPr lang="en-US" b="1" dirty="0">
                <a:solidFill>
                  <a:srgbClr val="00529B"/>
                </a:solidFill>
                <a:latin typeface="Roboto Condensed" panose="02000000000000000000" pitchFamily="2" charset="0"/>
                <a:cs typeface="Roboto Condensed" panose="02000000000000000000" pitchFamily="2" charset="0"/>
              </a:rPr>
              <a:t>Utility Cost Parity </a:t>
            </a:r>
            <a:r>
              <a:rPr lang="en-US" b="1" dirty="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and</a:t>
            </a:r>
            <a:r>
              <a:rPr lang="en-US" b="1" dirty="0">
                <a:solidFill>
                  <a:srgbClr val="00529B"/>
                </a:solidFill>
                <a:latin typeface="Roboto Condensed" panose="02000000000000000000" pitchFamily="2" charset="0"/>
                <a:cs typeface="Roboto Condensed" panose="02000000000000000000" pitchFamily="2" charset="0"/>
              </a:rPr>
              <a:t> Emission Reduction</a:t>
            </a:r>
            <a:endParaRPr lang="en-US" sz="1600" dirty="0">
              <a:solidFill>
                <a:srgbClr val="00529B"/>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3" name="Picture 2">
            <a:extLst>
              <a:ext uri="{FF2B5EF4-FFF2-40B4-BE49-F238E27FC236}">
                <a16:creationId xmlns:a16="http://schemas.microsoft.com/office/drawing/2014/main" id="{91FD9777-982A-7467-9E2E-94CAF5E5B6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96327" y="918303"/>
            <a:ext cx="10058925" cy="5761449"/>
          </a:xfrm>
          <a:prstGeom prst="rect">
            <a:avLst/>
          </a:prstGeom>
        </p:spPr>
      </p:pic>
      <p:sp>
        <p:nvSpPr>
          <p:cNvPr id="4" name="TextBox 3">
            <a:extLst>
              <a:ext uri="{FF2B5EF4-FFF2-40B4-BE49-F238E27FC236}">
                <a16:creationId xmlns:a16="http://schemas.microsoft.com/office/drawing/2014/main" id="{0E4AF88A-6D06-179A-6670-F75ADF7EB88C}"/>
              </a:ext>
            </a:extLst>
          </p:cNvPr>
          <p:cNvSpPr txBox="1"/>
          <p:nvPr/>
        </p:nvSpPr>
        <p:spPr>
          <a:xfrm>
            <a:off x="1192950" y="6324069"/>
            <a:ext cx="3244799" cy="369332"/>
          </a:xfrm>
          <a:prstGeom prst="rect">
            <a:avLst/>
          </a:prstGeom>
          <a:noFill/>
        </p:spPr>
        <p:txBody>
          <a:bodyPr wrap="none" rtlCol="0">
            <a:spAutoFit/>
          </a:bodyPr>
          <a:lstStyle/>
          <a:p>
            <a:r>
              <a:rPr lang="en-US" dirty="0">
                <a:solidFill>
                  <a:srgbClr val="00529B"/>
                </a:solidFill>
                <a:latin typeface="Roboto" pitchFamily="2" charset="0"/>
                <a:ea typeface="Roboto" pitchFamily="2" charset="0"/>
              </a:rPr>
              <a:t>https://</a:t>
            </a:r>
            <a:r>
              <a:rPr lang="en-US" dirty="0" err="1">
                <a:solidFill>
                  <a:srgbClr val="00529B"/>
                </a:solidFill>
                <a:latin typeface="Roboto" pitchFamily="2" charset="0"/>
                <a:ea typeface="Roboto" pitchFamily="2" charset="0"/>
              </a:rPr>
              <a:t>electrification.ornl.gov</a:t>
            </a:r>
            <a:endParaRPr lang="en-US" dirty="0">
              <a:solidFill>
                <a:srgbClr val="00529B"/>
              </a:solidFill>
              <a:latin typeface="Roboto" pitchFamily="2" charset="0"/>
              <a:ea typeface="Roboto" pitchFamily="2" charset="0"/>
            </a:endParaRPr>
          </a:p>
        </p:txBody>
      </p:sp>
      <p:sp>
        <p:nvSpPr>
          <p:cNvPr id="5" name="Right Arrow 4">
            <a:extLst>
              <a:ext uri="{FF2B5EF4-FFF2-40B4-BE49-F238E27FC236}">
                <a16:creationId xmlns:a16="http://schemas.microsoft.com/office/drawing/2014/main" id="{2F104796-4246-BDC8-68E9-36A6E2E1A314}"/>
              </a:ext>
            </a:extLst>
          </p:cNvPr>
          <p:cNvSpPr/>
          <p:nvPr/>
        </p:nvSpPr>
        <p:spPr>
          <a:xfrm>
            <a:off x="3418551" y="2287178"/>
            <a:ext cx="464343" cy="135731"/>
          </a:xfrm>
          <a:prstGeom prst="rightArrow">
            <a:avLst/>
          </a:prstGeom>
          <a:solidFill>
            <a:srgbClr val="2B5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345375C5-4481-3F1E-05B2-8538652B26D1}"/>
              </a:ext>
            </a:extLst>
          </p:cNvPr>
          <p:cNvSpPr/>
          <p:nvPr/>
        </p:nvSpPr>
        <p:spPr>
          <a:xfrm>
            <a:off x="3418550" y="3892987"/>
            <a:ext cx="464343" cy="135731"/>
          </a:xfrm>
          <a:prstGeom prst="rightArrow">
            <a:avLst/>
          </a:prstGeom>
          <a:solidFill>
            <a:srgbClr val="2B5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50212671"/>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3DCAF-0B4B-00B6-A6D8-77DE307906D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85303F-DB1A-626F-D5EF-AFDF8D90A2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5719" y="913587"/>
            <a:ext cx="10049534" cy="5779813"/>
          </a:xfrm>
          <a:prstGeom prst="rect">
            <a:avLst/>
          </a:prstGeom>
        </p:spPr>
      </p:pic>
      <p:sp>
        <p:nvSpPr>
          <p:cNvPr id="2" name="Title 1">
            <a:extLst>
              <a:ext uri="{FF2B5EF4-FFF2-40B4-BE49-F238E27FC236}">
                <a16:creationId xmlns:a16="http://schemas.microsoft.com/office/drawing/2014/main" id="{16C48A51-358A-95DF-7CF3-8FDE0E93B504}"/>
              </a:ext>
            </a:extLst>
          </p:cNvPr>
          <p:cNvSpPr>
            <a:spLocks noGrp="1"/>
          </p:cNvSpPr>
          <p:nvPr>
            <p:ph type="ctrTitle"/>
          </p:nvPr>
        </p:nvSpPr>
        <p:spPr>
          <a:xfrm>
            <a:off x="1624085" y="325750"/>
            <a:ext cx="9831168" cy="606201"/>
          </a:xfrm>
        </p:spPr>
        <p:txBody>
          <a:bodyPr>
            <a:noAutofit/>
          </a:bodyPr>
          <a:lstStyle/>
          <a:p>
            <a:pPr algn="l">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prstClr val="black">
                    <a:lumMod val="65000"/>
                    <a:lumOff val="35000"/>
                  </a:prstClr>
                </a:solidFill>
                <a:latin typeface="Roboto Condensed" panose="02000000000000000000" pitchFamily="2" charset="0"/>
                <a:cs typeface="Roboto Condensed" panose="02000000000000000000" pitchFamily="2" charset="0"/>
              </a:rPr>
              <a:t>Target </a:t>
            </a:r>
            <a:r>
              <a:rPr lang="en-US" b="1" dirty="0">
                <a:solidFill>
                  <a:srgbClr val="00529B"/>
                </a:solidFill>
                <a:latin typeface="Roboto Condensed" panose="02000000000000000000" pitchFamily="2" charset="0"/>
                <a:cs typeface="Roboto Condensed" panose="02000000000000000000" pitchFamily="2" charset="0"/>
              </a:rPr>
              <a:t>Utility Cost Parity </a:t>
            </a:r>
            <a:r>
              <a:rPr lang="en-US" b="1" dirty="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and</a:t>
            </a:r>
            <a:r>
              <a:rPr lang="en-US" b="1" dirty="0">
                <a:solidFill>
                  <a:srgbClr val="00529B"/>
                </a:solidFill>
                <a:latin typeface="Roboto Condensed" panose="02000000000000000000" pitchFamily="2" charset="0"/>
                <a:cs typeface="Roboto Condensed" panose="02000000000000000000" pitchFamily="2" charset="0"/>
              </a:rPr>
              <a:t> Emission Reduction</a:t>
            </a:r>
            <a:endParaRPr lang="en-US" sz="1600" dirty="0">
              <a:solidFill>
                <a:srgbClr val="00529B"/>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TextBox 3">
            <a:extLst>
              <a:ext uri="{FF2B5EF4-FFF2-40B4-BE49-F238E27FC236}">
                <a16:creationId xmlns:a16="http://schemas.microsoft.com/office/drawing/2014/main" id="{02892AC8-C159-FA19-24DD-E4713D8850AC}"/>
              </a:ext>
            </a:extLst>
          </p:cNvPr>
          <p:cNvSpPr txBox="1"/>
          <p:nvPr/>
        </p:nvSpPr>
        <p:spPr>
          <a:xfrm>
            <a:off x="1192950" y="6324069"/>
            <a:ext cx="3244799" cy="369332"/>
          </a:xfrm>
          <a:prstGeom prst="rect">
            <a:avLst/>
          </a:prstGeom>
          <a:noFill/>
        </p:spPr>
        <p:txBody>
          <a:bodyPr wrap="none" rtlCol="0">
            <a:spAutoFit/>
          </a:bodyPr>
          <a:lstStyle/>
          <a:p>
            <a:r>
              <a:rPr lang="en-US" dirty="0">
                <a:solidFill>
                  <a:srgbClr val="00529B"/>
                </a:solidFill>
                <a:latin typeface="Roboto" pitchFamily="2" charset="0"/>
                <a:ea typeface="Roboto" pitchFamily="2" charset="0"/>
              </a:rPr>
              <a:t>https://</a:t>
            </a:r>
            <a:r>
              <a:rPr lang="en-US" dirty="0" err="1">
                <a:solidFill>
                  <a:srgbClr val="00529B"/>
                </a:solidFill>
                <a:latin typeface="Roboto" pitchFamily="2" charset="0"/>
                <a:ea typeface="Roboto" pitchFamily="2" charset="0"/>
              </a:rPr>
              <a:t>electrification.ornl.gov</a:t>
            </a:r>
            <a:endParaRPr lang="en-US" dirty="0">
              <a:solidFill>
                <a:srgbClr val="00529B"/>
              </a:solidFill>
              <a:latin typeface="Roboto" pitchFamily="2" charset="0"/>
              <a:ea typeface="Roboto" pitchFamily="2" charset="0"/>
            </a:endParaRPr>
          </a:p>
        </p:txBody>
      </p:sp>
      <p:sp>
        <p:nvSpPr>
          <p:cNvPr id="5" name="Right Arrow 4">
            <a:extLst>
              <a:ext uri="{FF2B5EF4-FFF2-40B4-BE49-F238E27FC236}">
                <a16:creationId xmlns:a16="http://schemas.microsoft.com/office/drawing/2014/main" id="{D3E96FEF-7DCA-BF9A-6071-0785F162DBD5}"/>
              </a:ext>
            </a:extLst>
          </p:cNvPr>
          <p:cNvSpPr/>
          <p:nvPr/>
        </p:nvSpPr>
        <p:spPr>
          <a:xfrm>
            <a:off x="3432203" y="2273530"/>
            <a:ext cx="464343" cy="135731"/>
          </a:xfrm>
          <a:prstGeom prst="rightArrow">
            <a:avLst/>
          </a:prstGeom>
          <a:solidFill>
            <a:srgbClr val="2B5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A9E48C5B-E883-C24C-A82B-4C07E4572AA2}"/>
              </a:ext>
            </a:extLst>
          </p:cNvPr>
          <p:cNvSpPr/>
          <p:nvPr/>
        </p:nvSpPr>
        <p:spPr>
          <a:xfrm>
            <a:off x="3432203" y="3858085"/>
            <a:ext cx="464343" cy="135731"/>
          </a:xfrm>
          <a:prstGeom prst="rightArrow">
            <a:avLst/>
          </a:prstGeom>
          <a:solidFill>
            <a:srgbClr val="2B5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60467551"/>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5122" name="Picture 2" descr="Downtown Los Angeles Skyline At Night Stock Footage SBV-313055253 - Storyblocks">
            <a:extLst>
              <a:ext uri="{FF2B5EF4-FFF2-40B4-BE49-F238E27FC236}">
                <a16:creationId xmlns:a16="http://schemas.microsoft.com/office/drawing/2014/main" id="{22AF6BDD-05C2-8E7F-883B-90B5E00EB6A2}"/>
              </a:ext>
            </a:extLst>
          </p:cNvPr>
          <p:cNvPicPr>
            <a:picLocks noChangeAspect="1" noChangeArrowheads="1"/>
          </p:cNvPicPr>
          <p:nvPr/>
        </p:nvPicPr>
        <p:blipFill>
          <a:blip r:embed="rId3">
            <a:alphaModFix amt="71000"/>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655;p95">
            <a:extLst>
              <a:ext uri="{FF2B5EF4-FFF2-40B4-BE49-F238E27FC236}">
                <a16:creationId xmlns:a16="http://schemas.microsoft.com/office/drawing/2014/main" id="{47ED2EC4-FA06-1BCD-1CA0-075C633BF1E1}"/>
              </a:ext>
            </a:extLst>
          </p:cNvPr>
          <p:cNvSpPr txBox="1"/>
          <p:nvPr/>
        </p:nvSpPr>
        <p:spPr>
          <a:xfrm>
            <a:off x="2285980" y="2366673"/>
            <a:ext cx="7620029" cy="2124654"/>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8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Retrofit</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lang="en-US" sz="8000" b="1" kern="0" dirty="0">
                <a:solidFill>
                  <a:srgbClr val="FFFFFF"/>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sym typeface="Roboto"/>
              </a:rPr>
              <a:t>Challenges</a:t>
            </a:r>
            <a:endParaRPr kumimoji="0" lang="en-US" sz="8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spTree>
    <p:extLst>
      <p:ext uri="{BB962C8B-B14F-4D97-AF65-F5344CB8AC3E}">
        <p14:creationId xmlns:p14="http://schemas.microsoft.com/office/powerpoint/2010/main" val="3989895610"/>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D51C5-D987-E794-163E-3EC69A125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C90395-A77E-0104-3E43-B4A0B8D0CA0E}"/>
              </a:ext>
            </a:extLst>
          </p:cNvPr>
          <p:cNvSpPr>
            <a:spLocks noGrp="1"/>
          </p:cNvSpPr>
          <p:nvPr>
            <p:ph type="title"/>
          </p:nvPr>
        </p:nvSpPr>
        <p:spPr>
          <a:xfrm>
            <a:off x="1350353" y="415207"/>
            <a:ext cx="10400989"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prstClr val="black">
                    <a:lumMod val="65000"/>
                    <a:lumOff val="35000"/>
                  </a:prstClr>
                </a:solidFill>
                <a:latin typeface="Roboto Condensed" panose="02000000000000000000" pitchFamily="2" charset="0"/>
                <a:cs typeface="Roboto Condensed" panose="02000000000000000000" pitchFamily="2" charset="0"/>
              </a:rPr>
              <a:t>Electrification Retrofit Barriers</a:t>
            </a:r>
            <a:endParaRPr lang="en-US" sz="1600" dirty="0">
              <a:solidFill>
                <a:srgbClr val="00529B"/>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8" name="Picture 7" descr="A graph with blue bars&#10;&#10;Description automatically generated">
            <a:extLst>
              <a:ext uri="{FF2B5EF4-FFF2-40B4-BE49-F238E27FC236}">
                <a16:creationId xmlns:a16="http://schemas.microsoft.com/office/drawing/2014/main" id="{5E1E7097-FDF7-6B3E-10DC-B9971F3C21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4667" y="736979"/>
            <a:ext cx="11172362" cy="6284454"/>
          </a:xfrm>
          <a:prstGeom prst="rect">
            <a:avLst/>
          </a:prstGeom>
        </p:spPr>
      </p:pic>
      <p:sp>
        <p:nvSpPr>
          <p:cNvPr id="9" name="TextBox 8">
            <a:extLst>
              <a:ext uri="{FF2B5EF4-FFF2-40B4-BE49-F238E27FC236}">
                <a16:creationId xmlns:a16="http://schemas.microsoft.com/office/drawing/2014/main" id="{F6935276-6CBD-98DD-C984-9CD600F8EAD8}"/>
              </a:ext>
            </a:extLst>
          </p:cNvPr>
          <p:cNvSpPr txBox="1"/>
          <p:nvPr/>
        </p:nvSpPr>
        <p:spPr>
          <a:xfrm>
            <a:off x="8946786" y="6394809"/>
            <a:ext cx="2959465"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Source: PG&amp;E Building Electrification Seminar</a:t>
            </a:r>
          </a:p>
        </p:txBody>
      </p:sp>
    </p:spTree>
    <p:custDataLst>
      <p:tags r:id="rId1"/>
    </p:custDataLst>
    <p:extLst>
      <p:ext uri="{BB962C8B-B14F-4D97-AF65-F5344CB8AC3E}">
        <p14:creationId xmlns:p14="http://schemas.microsoft.com/office/powerpoint/2010/main" val="1535615092"/>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2CC49DC-DF15-C649-BD59-0E656AE3F272}"/>
              </a:ext>
            </a:extLst>
          </p:cNvPr>
          <p:cNvGraphicFramePr>
            <a:graphicFrameLocks noGrp="1"/>
          </p:cNvGraphicFramePr>
          <p:nvPr/>
        </p:nvGraphicFramePr>
        <p:xfrm>
          <a:off x="115950" y="130629"/>
          <a:ext cx="11788066" cy="663214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1E11780-8BF1-FE46-9D06-44A63B7A9066}"/>
              </a:ext>
            </a:extLst>
          </p:cNvPr>
          <p:cNvSpPr txBox="1"/>
          <p:nvPr/>
        </p:nvSpPr>
        <p:spPr>
          <a:xfrm>
            <a:off x="6306208" y="3446703"/>
            <a:ext cx="4399464" cy="170816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60-year-old building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125,000 ft</a:t>
            </a:r>
            <a:r>
              <a:rPr kumimoji="0" lang="en-US" sz="2000" b="0" i="0" u="none" strike="noStrike" kern="1200" cap="none" spc="0" normalizeH="0" baseline="3000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 </a:t>
            </a:r>
            <a:r>
              <a:rPr kumimoji="0" lang="en-US" sz="2000" b="0"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(11,600 m</a:t>
            </a:r>
            <a:r>
              <a:rPr kumimoji="0" lang="en-US" sz="2000" b="0" i="0" u="none" strike="noStrike" kern="1200" cap="none" spc="0" normalizeH="0" baseline="3000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000" b="0"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endParaRPr kumimoji="0" lang="en-US" sz="2000" b="0" i="0" u="none" strike="noStrike" kern="1200" cap="none" spc="0" normalizeH="0" baseline="3000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Mild climate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Design 22 Btu/ft</a:t>
            </a:r>
            <a:r>
              <a:rPr kumimoji="0" lang="en-US" sz="2000" b="0" i="0" u="none" strike="noStrike" kern="1200" cap="none" spc="0" normalizeH="0" baseline="3000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000" b="0"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(250 W/m</a:t>
            </a:r>
            <a:r>
              <a:rPr kumimoji="0" lang="en-US" sz="2000" b="0" i="0" u="none" strike="noStrike" kern="1200" cap="none" spc="0" normalizeH="0" baseline="3000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000" b="0"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peak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549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Actual 13 Btu/ft</a:t>
            </a:r>
            <a:r>
              <a:rPr kumimoji="0" lang="en-US" sz="2000" b="1" i="0" u="none" strike="noStrike" kern="1200" cap="none" spc="0" normalizeH="0" baseline="30000" noProof="0" dirty="0">
                <a:ln>
                  <a:noFill/>
                </a:ln>
                <a:solidFill>
                  <a:srgbClr val="04549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000" b="1" i="0" u="none" strike="noStrike" kern="1200" cap="none" spc="0" normalizeH="0" baseline="0" noProof="0" dirty="0">
                <a:ln>
                  <a:noFill/>
                </a:ln>
                <a:solidFill>
                  <a:srgbClr val="04549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(148 W/m</a:t>
            </a:r>
            <a:r>
              <a:rPr kumimoji="0" lang="en-US" sz="2000" b="1" i="0" u="none" strike="noStrike" kern="1200" cap="none" spc="0" normalizeH="0" baseline="30000" noProof="0" dirty="0">
                <a:ln>
                  <a:noFill/>
                </a:ln>
                <a:solidFill>
                  <a:srgbClr val="04549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000" b="1" i="0" u="none" strike="noStrike" kern="1200" cap="none" spc="0" normalizeH="0" baseline="0" noProof="0" dirty="0">
                <a:ln>
                  <a:noFill/>
                </a:ln>
                <a:solidFill>
                  <a:srgbClr val="04549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peak</a:t>
            </a:r>
          </a:p>
        </p:txBody>
      </p:sp>
      <p:sp>
        <p:nvSpPr>
          <p:cNvPr id="3" name="Oval 2">
            <a:extLst>
              <a:ext uri="{FF2B5EF4-FFF2-40B4-BE49-F238E27FC236}">
                <a16:creationId xmlns:a16="http://schemas.microsoft.com/office/drawing/2014/main" id="{6A7C41F4-24B3-404A-936B-04FB98AD65DD}"/>
              </a:ext>
            </a:extLst>
          </p:cNvPr>
          <p:cNvSpPr/>
          <p:nvPr/>
        </p:nvSpPr>
        <p:spPr>
          <a:xfrm>
            <a:off x="3336744" y="1843537"/>
            <a:ext cx="218748" cy="218748"/>
          </a:xfrm>
          <a:prstGeom prst="ellipse">
            <a:avLst/>
          </a:prstGeom>
          <a:solidFill>
            <a:srgbClr val="FFFF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E76DC156-FC5B-4F7E-453C-55933CFB827A}"/>
              </a:ext>
            </a:extLst>
          </p:cNvPr>
          <p:cNvSpPr txBox="1"/>
          <p:nvPr/>
        </p:nvSpPr>
        <p:spPr>
          <a:xfrm>
            <a:off x="3771278" y="1573361"/>
            <a:ext cx="4399464" cy="10895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80% of annual heating e</a:t>
            </a:r>
            <a:r>
              <a:rPr kumimoji="0" lang="en-US" sz="2400" b="0" i="0" u="none" strike="noStrike" kern="120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nergy</a:t>
            </a:r>
            <a:r>
              <a:rPr kumimoji="0" lang="en-US" sz="24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consumption occurs when the load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is 25% or less</a:t>
            </a:r>
          </a:p>
        </p:txBody>
      </p:sp>
      <p:sp>
        <p:nvSpPr>
          <p:cNvPr id="2" name="TextBox 1">
            <a:extLst>
              <a:ext uri="{FF2B5EF4-FFF2-40B4-BE49-F238E27FC236}">
                <a16:creationId xmlns:a16="http://schemas.microsoft.com/office/drawing/2014/main" id="{DB9E3FAA-0FB0-0BA0-89A3-5E18CB9FDCB0}"/>
              </a:ext>
            </a:extLst>
          </p:cNvPr>
          <p:cNvSpPr txBox="1"/>
          <p:nvPr/>
        </p:nvSpPr>
        <p:spPr>
          <a:xfrm>
            <a:off x="10100603" y="393895"/>
            <a:ext cx="1683474" cy="461665"/>
          </a:xfrm>
          <a:prstGeom prst="rect">
            <a:avLst/>
          </a:prstGeom>
          <a:noFill/>
        </p:spPr>
        <p:txBody>
          <a:bodyPr wrap="none" rtlCol="0">
            <a:spAutoFit/>
          </a:bodyPr>
          <a:lstStyle/>
          <a:p>
            <a:r>
              <a:rPr lang="en-US" sz="2400" dirty="0">
                <a:solidFill>
                  <a:srgbClr val="00529B"/>
                </a:solidFill>
                <a:latin typeface="Roboto Condensed" panose="02000000000000000000" pitchFamily="2" charset="0"/>
                <a:ea typeface="Roboto Condensed" panose="02000000000000000000" pitchFamily="2" charset="0"/>
                <a:cs typeface="Roboto Condensed" panose="02000000000000000000" pitchFamily="2" charset="0"/>
              </a:rPr>
              <a:t>1 kWh/ft</a:t>
            </a:r>
            <a:r>
              <a:rPr lang="en-US" sz="2400" baseline="30000" dirty="0">
                <a:solidFill>
                  <a:srgbClr val="00529B"/>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2400" dirty="0">
                <a:solidFill>
                  <a:srgbClr val="00529B"/>
                </a:solidFill>
                <a:latin typeface="Roboto Condensed" panose="02000000000000000000" pitchFamily="2" charset="0"/>
                <a:ea typeface="Roboto Condensed" panose="02000000000000000000" pitchFamily="2" charset="0"/>
                <a:cs typeface="Roboto Condensed" panose="02000000000000000000" pitchFamily="2" charset="0"/>
              </a:rPr>
              <a:t>-yr</a:t>
            </a:r>
          </a:p>
        </p:txBody>
      </p:sp>
    </p:spTree>
    <p:extLst>
      <p:ext uri="{BB962C8B-B14F-4D97-AF65-F5344CB8AC3E}">
        <p14:creationId xmlns:p14="http://schemas.microsoft.com/office/powerpoint/2010/main" val="2461724597"/>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FC087-E55B-5BCD-B272-0CD205729539}"/>
            </a:ext>
          </a:extLst>
        </p:cNvPr>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A2226501-C827-259E-15B0-6F3226C3E1E1}"/>
              </a:ext>
            </a:extLst>
          </p:cNvPr>
          <p:cNvGraphicFramePr>
            <a:graphicFrameLocks noGrp="1"/>
          </p:cNvGraphicFramePr>
          <p:nvPr/>
        </p:nvGraphicFramePr>
        <p:xfrm>
          <a:off x="115950" y="130629"/>
          <a:ext cx="11788066" cy="6632149"/>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a:extLst>
              <a:ext uri="{FF2B5EF4-FFF2-40B4-BE49-F238E27FC236}">
                <a16:creationId xmlns:a16="http://schemas.microsoft.com/office/drawing/2014/main" id="{A0E571FD-3F40-E393-0038-D11BFB4F986E}"/>
              </a:ext>
            </a:extLst>
          </p:cNvPr>
          <p:cNvSpPr/>
          <p:nvPr/>
        </p:nvSpPr>
        <p:spPr>
          <a:xfrm>
            <a:off x="3336744" y="1843537"/>
            <a:ext cx="218748" cy="218748"/>
          </a:xfrm>
          <a:prstGeom prst="ellipse">
            <a:avLst/>
          </a:prstGeom>
          <a:solidFill>
            <a:srgbClr val="FFFF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Rectangle 1">
            <a:extLst>
              <a:ext uri="{FF2B5EF4-FFF2-40B4-BE49-F238E27FC236}">
                <a16:creationId xmlns:a16="http://schemas.microsoft.com/office/drawing/2014/main" id="{210F0827-D3BC-8E19-F861-A84ED3E0AE1C}"/>
              </a:ext>
            </a:extLst>
          </p:cNvPr>
          <p:cNvSpPr/>
          <p:nvPr/>
        </p:nvSpPr>
        <p:spPr>
          <a:xfrm>
            <a:off x="975360" y="1010194"/>
            <a:ext cx="2499360" cy="4711337"/>
          </a:xfrm>
          <a:prstGeom prst="rect">
            <a:avLst/>
          </a:prstGeom>
          <a:solidFill>
            <a:schemeClr val="bg1">
              <a:lumMod val="50000"/>
              <a:alpha val="97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CD9435A-1A7A-9CF8-1020-584C676B1699}"/>
              </a:ext>
            </a:extLst>
          </p:cNvPr>
          <p:cNvSpPr/>
          <p:nvPr/>
        </p:nvSpPr>
        <p:spPr>
          <a:xfrm>
            <a:off x="5983856" y="1010193"/>
            <a:ext cx="2499360" cy="4711337"/>
          </a:xfrm>
          <a:prstGeom prst="rect">
            <a:avLst/>
          </a:prstGeom>
          <a:solidFill>
            <a:schemeClr val="bg1">
              <a:lumMod val="50000"/>
              <a:alpha val="97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white machine with a black background&#10;&#10;Description automatically generated">
            <a:extLst>
              <a:ext uri="{FF2B5EF4-FFF2-40B4-BE49-F238E27FC236}">
                <a16:creationId xmlns:a16="http://schemas.microsoft.com/office/drawing/2014/main" id="{21F71D08-3BC4-2024-B483-53BFF499D1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4535" y="1136469"/>
            <a:ext cx="1461010" cy="1789611"/>
          </a:xfrm>
          <a:prstGeom prst="rect">
            <a:avLst/>
          </a:prstGeom>
        </p:spPr>
      </p:pic>
      <p:pic>
        <p:nvPicPr>
          <p:cNvPr id="12" name="Picture 11" descr="A white machine with a black background&#10;&#10;Description automatically generated">
            <a:extLst>
              <a:ext uri="{FF2B5EF4-FFF2-40B4-BE49-F238E27FC236}">
                <a16:creationId xmlns:a16="http://schemas.microsoft.com/office/drawing/2014/main" id="{5C38B7BE-CF8A-B168-2B6D-91205567D7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58397" y="1136469"/>
            <a:ext cx="1461010" cy="1789611"/>
          </a:xfrm>
          <a:prstGeom prst="rect">
            <a:avLst/>
          </a:prstGeom>
        </p:spPr>
      </p:pic>
      <p:pic>
        <p:nvPicPr>
          <p:cNvPr id="13" name="Picture 12" descr="A white machine with a black background&#10;&#10;Description automatically generated">
            <a:extLst>
              <a:ext uri="{FF2B5EF4-FFF2-40B4-BE49-F238E27FC236}">
                <a16:creationId xmlns:a16="http://schemas.microsoft.com/office/drawing/2014/main" id="{8E281816-B174-A6F9-6D7D-D6AEE83A5A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7533" y="1138646"/>
            <a:ext cx="1461010" cy="1789611"/>
          </a:xfrm>
          <a:prstGeom prst="rect">
            <a:avLst/>
          </a:prstGeom>
        </p:spPr>
      </p:pic>
      <p:pic>
        <p:nvPicPr>
          <p:cNvPr id="14" name="Picture 13" descr="A white machine with a black background&#10;&#10;Description automatically generated">
            <a:extLst>
              <a:ext uri="{FF2B5EF4-FFF2-40B4-BE49-F238E27FC236}">
                <a16:creationId xmlns:a16="http://schemas.microsoft.com/office/drawing/2014/main" id="{F129379B-FBD0-92FE-EF6A-AD1D86B8E4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6669" y="1140823"/>
            <a:ext cx="1461010" cy="1789611"/>
          </a:xfrm>
          <a:prstGeom prst="rect">
            <a:avLst/>
          </a:prstGeom>
        </p:spPr>
      </p:pic>
      <p:pic>
        <p:nvPicPr>
          <p:cNvPr id="6" name="Picture 5" descr="A green check mark on a black background&#10;&#10;Description automatically generated">
            <a:extLst>
              <a:ext uri="{FF2B5EF4-FFF2-40B4-BE49-F238E27FC236}">
                <a16:creationId xmlns:a16="http://schemas.microsoft.com/office/drawing/2014/main" id="{C8C87AF5-5A0A-B147-209F-FDF2F5613188}"/>
              </a:ext>
            </a:extLst>
          </p:cNvPr>
          <p:cNvPicPr>
            <a:picLocks noChangeAspect="1"/>
          </p:cNvPicPr>
          <p:nvPr/>
        </p:nvPicPr>
        <p:blipFill>
          <a:blip r:embed="rId5" cstate="screen">
            <a:alphaModFix amt="70000"/>
            <a:extLst>
              <a:ext uri="{28A0092B-C50C-407E-A947-70E740481C1C}">
                <a14:useLocalDpi xmlns:a14="http://schemas.microsoft.com/office/drawing/2010/main"/>
              </a:ext>
            </a:extLst>
          </a:blip>
          <a:stretch>
            <a:fillRect/>
          </a:stretch>
        </p:blipFill>
        <p:spPr>
          <a:xfrm>
            <a:off x="1870407" y="1585552"/>
            <a:ext cx="987680" cy="953465"/>
          </a:xfrm>
          <a:prstGeom prst="rect">
            <a:avLst/>
          </a:prstGeom>
        </p:spPr>
      </p:pic>
      <p:pic>
        <p:nvPicPr>
          <p:cNvPr id="9" name="Picture 8" descr="A white figure with a blue question mark&#10;&#10;Description automatically generated">
            <a:extLst>
              <a:ext uri="{FF2B5EF4-FFF2-40B4-BE49-F238E27FC236}">
                <a16:creationId xmlns:a16="http://schemas.microsoft.com/office/drawing/2014/main" id="{93E03773-0FBD-94CA-3630-5692D9D2D0AE}"/>
              </a:ext>
            </a:extLst>
          </p:cNvPr>
          <p:cNvPicPr>
            <a:picLocks noChangeAspect="1"/>
          </p:cNvPicPr>
          <p:nvPr/>
        </p:nvPicPr>
        <p:blipFill>
          <a:blip r:embed="rId6" cstate="screen">
            <a:alphaModFix amt="70000"/>
            <a:extLst>
              <a:ext uri="{28A0092B-C50C-407E-A947-70E740481C1C}">
                <a14:useLocalDpi xmlns:a14="http://schemas.microsoft.com/office/drawing/2010/main"/>
              </a:ext>
            </a:extLst>
          </a:blip>
          <a:stretch>
            <a:fillRect/>
          </a:stretch>
        </p:blipFill>
        <p:spPr>
          <a:xfrm>
            <a:off x="4004851" y="1315366"/>
            <a:ext cx="1431816" cy="1431816"/>
          </a:xfrm>
          <a:prstGeom prst="rect">
            <a:avLst/>
          </a:prstGeom>
        </p:spPr>
      </p:pic>
      <p:pic>
        <p:nvPicPr>
          <p:cNvPr id="15" name="Picture 14" descr="A red x on a black background&#10;&#10;Description automatically generated">
            <a:extLst>
              <a:ext uri="{FF2B5EF4-FFF2-40B4-BE49-F238E27FC236}">
                <a16:creationId xmlns:a16="http://schemas.microsoft.com/office/drawing/2014/main" id="{2833C6B5-65A0-2FF0-95E9-FD63C644F191}"/>
              </a:ext>
            </a:extLst>
          </p:cNvPr>
          <p:cNvPicPr>
            <a:picLocks noChangeAspect="1"/>
          </p:cNvPicPr>
          <p:nvPr/>
        </p:nvPicPr>
        <p:blipFill>
          <a:blip r:embed="rId7" cstate="screen">
            <a:alphaModFix amt="70000"/>
            <a:extLst>
              <a:ext uri="{28A0092B-C50C-407E-A947-70E740481C1C}">
                <a14:useLocalDpi xmlns:a14="http://schemas.microsoft.com/office/drawing/2010/main"/>
              </a:ext>
            </a:extLst>
          </a:blip>
          <a:stretch>
            <a:fillRect/>
          </a:stretch>
        </p:blipFill>
        <p:spPr>
          <a:xfrm>
            <a:off x="6939523" y="1629466"/>
            <a:ext cx="844238" cy="953465"/>
          </a:xfrm>
          <a:prstGeom prst="rect">
            <a:avLst/>
          </a:prstGeom>
        </p:spPr>
      </p:pic>
      <p:pic>
        <p:nvPicPr>
          <p:cNvPr id="16" name="Picture 15" descr="A red x on a black background&#10;&#10;Description automatically generated">
            <a:extLst>
              <a:ext uri="{FF2B5EF4-FFF2-40B4-BE49-F238E27FC236}">
                <a16:creationId xmlns:a16="http://schemas.microsoft.com/office/drawing/2014/main" id="{8482B2F7-2EC3-2953-CF73-115B54543E98}"/>
              </a:ext>
            </a:extLst>
          </p:cNvPr>
          <p:cNvPicPr>
            <a:picLocks noChangeAspect="1"/>
          </p:cNvPicPr>
          <p:nvPr/>
        </p:nvPicPr>
        <p:blipFill>
          <a:blip r:embed="rId7" cstate="screen">
            <a:alphaModFix amt="70000"/>
            <a:extLst>
              <a:ext uri="{28A0092B-C50C-407E-A947-70E740481C1C}">
                <a14:useLocalDpi xmlns:a14="http://schemas.microsoft.com/office/drawing/2010/main"/>
              </a:ext>
            </a:extLst>
          </a:blip>
          <a:stretch>
            <a:fillRect/>
          </a:stretch>
        </p:blipFill>
        <p:spPr>
          <a:xfrm>
            <a:off x="9423398" y="1629465"/>
            <a:ext cx="844238" cy="953465"/>
          </a:xfrm>
          <a:prstGeom prst="rect">
            <a:avLst/>
          </a:prstGeom>
        </p:spPr>
      </p:pic>
    </p:spTree>
    <p:extLst>
      <p:ext uri="{BB962C8B-B14F-4D97-AF65-F5344CB8AC3E}">
        <p14:creationId xmlns:p14="http://schemas.microsoft.com/office/powerpoint/2010/main" val="3658920669"/>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9307" y="735249"/>
            <a:ext cx="11041063" cy="642938"/>
          </a:xfrm>
        </p:spPr>
        <p:txBody>
          <a:bodyPr>
            <a:normAutofit/>
          </a:bodyPr>
          <a:lstStyle/>
          <a:p>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1-row VAV Percent Reheat Capacity vs. EWT</a:t>
            </a:r>
          </a:p>
        </p:txBody>
      </p:sp>
      <p:grpSp>
        <p:nvGrpSpPr>
          <p:cNvPr id="9" name="Group 8">
            <a:extLst>
              <a:ext uri="{FF2B5EF4-FFF2-40B4-BE49-F238E27FC236}">
                <a16:creationId xmlns:a16="http://schemas.microsoft.com/office/drawing/2014/main" id="{7143C95E-84E1-E54F-A1F1-98F9CD5E812C}"/>
              </a:ext>
            </a:extLst>
          </p:cNvPr>
          <p:cNvGrpSpPr/>
          <p:nvPr/>
        </p:nvGrpSpPr>
        <p:grpSpPr>
          <a:xfrm>
            <a:off x="604389" y="1677139"/>
            <a:ext cx="10212294" cy="4907360"/>
            <a:chOff x="1615070" y="2096429"/>
            <a:chExt cx="8912668" cy="4365407"/>
          </a:xfrm>
        </p:grpSpPr>
        <p:pic>
          <p:nvPicPr>
            <p:cNvPr id="3" name="Picture 2">
              <a:extLst>
                <a:ext uri="{FF2B5EF4-FFF2-40B4-BE49-F238E27FC236}">
                  <a16:creationId xmlns:a16="http://schemas.microsoft.com/office/drawing/2014/main" id="{DD28BCD9-295B-2A4B-B477-90EA9CD3C3E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615070" y="2096429"/>
              <a:ext cx="8912668" cy="4365407"/>
            </a:xfrm>
            <a:prstGeom prst="rect">
              <a:avLst/>
            </a:prstGeom>
          </p:spPr>
        </p:pic>
        <p:cxnSp>
          <p:nvCxnSpPr>
            <p:cNvPr id="5" name="Straight Connector 4">
              <a:extLst>
                <a:ext uri="{FF2B5EF4-FFF2-40B4-BE49-F238E27FC236}">
                  <a16:creationId xmlns:a16="http://schemas.microsoft.com/office/drawing/2014/main" id="{4A131DC6-D25A-5F4D-960A-EC47018682C6}"/>
                </a:ext>
              </a:extLst>
            </p:cNvPr>
            <p:cNvCxnSpPr/>
            <p:nvPr/>
          </p:nvCxnSpPr>
          <p:spPr>
            <a:xfrm>
              <a:off x="2343150" y="4207669"/>
              <a:ext cx="5993606" cy="0"/>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F630989-87E9-8342-979A-8D83481C3AE2}"/>
                </a:ext>
              </a:extLst>
            </p:cNvPr>
            <p:cNvCxnSpPr>
              <a:cxnSpLocks/>
            </p:cNvCxnSpPr>
            <p:nvPr/>
          </p:nvCxnSpPr>
          <p:spPr>
            <a:xfrm>
              <a:off x="8336756" y="4207669"/>
              <a:ext cx="0" cy="1416296"/>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1064BC8B-95B2-0141-A12E-2CDBB8D9A24E}"/>
              </a:ext>
            </a:extLst>
          </p:cNvPr>
          <p:cNvSpPr txBox="1"/>
          <p:nvPr/>
        </p:nvSpPr>
        <p:spPr>
          <a:xfrm>
            <a:off x="8264240" y="1677139"/>
            <a:ext cx="3323371" cy="193899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Condensed Light" panose="020B0306030504020204" pitchFamily="34" charset="0"/>
                <a:cs typeface="Arial" panose="020B0604020202020204" pitchFamily="34" charset="0"/>
              </a:rPr>
              <a:t>130°F could possibly meet the HHW loads in the previous example without changing piping or reheat coils</a:t>
            </a:r>
          </a:p>
        </p:txBody>
      </p:sp>
    </p:spTree>
    <p:extLst>
      <p:ext uri="{BB962C8B-B14F-4D97-AF65-F5344CB8AC3E}">
        <p14:creationId xmlns:p14="http://schemas.microsoft.com/office/powerpoint/2010/main" val="1948163242"/>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A9284-E8CD-B347-E912-AEC80EA087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4786D7-0941-8DF5-961D-15BF7AD9E803}"/>
              </a:ext>
            </a:extLst>
          </p:cNvPr>
          <p:cNvSpPr>
            <a:spLocks noGrp="1"/>
          </p:cNvSpPr>
          <p:nvPr>
            <p:ph type="title" idx="4294967295"/>
          </p:nvPr>
        </p:nvSpPr>
        <p:spPr>
          <a:xfrm>
            <a:off x="259307" y="735249"/>
            <a:ext cx="11041063" cy="642938"/>
          </a:xfrm>
        </p:spPr>
        <p:txBody>
          <a:bodyPr>
            <a:normAutofit/>
          </a:bodyPr>
          <a:lstStyle/>
          <a:p>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1-row VAV Percent Reheat Capacity vs. EWT</a:t>
            </a:r>
          </a:p>
        </p:txBody>
      </p:sp>
      <p:pic>
        <p:nvPicPr>
          <p:cNvPr id="4" name="Picture 3">
            <a:extLst>
              <a:ext uri="{FF2B5EF4-FFF2-40B4-BE49-F238E27FC236}">
                <a16:creationId xmlns:a16="http://schemas.microsoft.com/office/drawing/2014/main" id="{0543E16F-B6C2-3CF1-77E0-1EFF99DC03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375" y="1712665"/>
            <a:ext cx="9363075" cy="4947144"/>
          </a:xfrm>
          <a:prstGeom prst="rect">
            <a:avLst/>
          </a:prstGeom>
        </p:spPr>
      </p:pic>
    </p:spTree>
    <p:extLst>
      <p:ext uri="{BB962C8B-B14F-4D97-AF65-F5344CB8AC3E}">
        <p14:creationId xmlns:p14="http://schemas.microsoft.com/office/powerpoint/2010/main" val="1367148615"/>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8E933-7706-F461-0ACB-3BC17DA7DA6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5FCFFA7-E94B-2D80-7CE7-109E4BEAA174}"/>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4181AF-7C50-44F9-F12C-7E714A85646C}"/>
              </a:ext>
            </a:extLst>
          </p:cNvPr>
          <p:cNvSpPr>
            <a:spLocks noGrp="1"/>
          </p:cNvSpPr>
          <p:nvPr>
            <p:ph type="title"/>
          </p:nvPr>
        </p:nvSpPr>
        <p:spPr>
          <a:xfrm>
            <a:off x="510771" y="1671164"/>
            <a:ext cx="2980441" cy="3420480"/>
          </a:xfrm>
          <a:noFill/>
          <a:effectLst/>
        </p:spPr>
        <p:txBody>
          <a:bodyPr anchor="t">
            <a:noAutofit/>
          </a:bodyPr>
          <a:lstStyle/>
          <a:p>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Decarb </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Retrofit</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Lessons</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Learned</a:t>
            </a:r>
            <a:endParaRPr lang="en-US"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
        <p:nvSpPr>
          <p:cNvPr id="23" name="Content Placeholder 3">
            <a:extLst>
              <a:ext uri="{FF2B5EF4-FFF2-40B4-BE49-F238E27FC236}">
                <a16:creationId xmlns:a16="http://schemas.microsoft.com/office/drawing/2014/main" id="{F8BB6018-D159-D6F4-C467-1FB0172FDD5F}"/>
              </a:ext>
            </a:extLst>
          </p:cNvPr>
          <p:cNvSpPr>
            <a:spLocks noGrp="1"/>
          </p:cNvSpPr>
          <p:nvPr>
            <p:ph idx="1"/>
          </p:nvPr>
        </p:nvSpPr>
        <p:spPr>
          <a:xfrm>
            <a:off x="4649371" y="337625"/>
            <a:ext cx="7005711" cy="6087559"/>
          </a:xfrm>
        </p:spPr>
        <p:txBody>
          <a:bodyPr anchor="ctr">
            <a:normAutofit/>
          </a:bodyPr>
          <a:lstStyle/>
          <a:p>
            <a:pPr marL="0" indent="0" algn="ctr">
              <a:spcBef>
                <a:spcPts val="0"/>
              </a:spcBef>
              <a:spcAft>
                <a:spcPts val="1200"/>
              </a:spcAft>
              <a:buClr>
                <a:srgbClr val="92D050"/>
              </a:buClr>
              <a:buSzPct val="120000"/>
              <a:buNone/>
            </a:pPr>
            <a:r>
              <a:rPr lang="en-US" sz="3600" b="1" dirty="0"/>
              <a:t>All GHG emissions matter </a:t>
            </a:r>
            <a:r>
              <a:rPr lang="en-US" sz="3600" dirty="0"/>
              <a:t>(operational, embodied, and B1 refrigerants)</a:t>
            </a:r>
          </a:p>
          <a:p>
            <a:pPr marL="0" indent="0" algn="ctr">
              <a:spcBef>
                <a:spcPts val="0"/>
              </a:spcBef>
              <a:spcAft>
                <a:spcPts val="1200"/>
              </a:spcAft>
              <a:buClr>
                <a:srgbClr val="92D050"/>
              </a:buClr>
              <a:buSzPct val="120000"/>
              <a:buNone/>
            </a:pPr>
            <a:endParaRPr lang="en-US" sz="3600" dirty="0"/>
          </a:p>
          <a:p>
            <a:pPr marL="0" indent="0" algn="ctr">
              <a:lnSpc>
                <a:spcPct val="100000"/>
              </a:lnSpc>
              <a:spcBef>
                <a:spcPts val="0"/>
              </a:spcBef>
              <a:spcAft>
                <a:spcPts val="1200"/>
              </a:spcAft>
              <a:buClr>
                <a:srgbClr val="92D050"/>
              </a:buClr>
              <a:buSzPct val="120000"/>
              <a:buNone/>
            </a:pPr>
            <a:r>
              <a:rPr lang="en-US" sz="3600" dirty="0">
                <a:solidFill>
                  <a:srgbClr val="FF0000"/>
                </a:solidFill>
                <a:latin typeface="Roboto Medium" pitchFamily="2" charset="0"/>
                <a:ea typeface="Roboto Medium" pitchFamily="2" charset="0"/>
              </a:rPr>
              <a:t>Decarbonization retrofits </a:t>
            </a:r>
            <a:r>
              <a:rPr lang="en-US" sz="3600" u="sng" dirty="0">
                <a:solidFill>
                  <a:srgbClr val="FF0000"/>
                </a:solidFill>
                <a:latin typeface="Roboto Medium" pitchFamily="2" charset="0"/>
                <a:ea typeface="Roboto Medium" pitchFamily="2" charset="0"/>
              </a:rPr>
              <a:t>must reduce</a:t>
            </a:r>
            <a:r>
              <a:rPr lang="en-US" sz="3600" dirty="0">
                <a:solidFill>
                  <a:srgbClr val="FF0000"/>
                </a:solidFill>
                <a:latin typeface="Roboto Medium" pitchFamily="2" charset="0"/>
                <a:ea typeface="Roboto Medium" pitchFamily="2" charset="0"/>
              </a:rPr>
              <a:t> whole life GHG emissions</a:t>
            </a:r>
          </a:p>
        </p:txBody>
      </p:sp>
    </p:spTree>
    <p:extLst>
      <p:ext uri="{BB962C8B-B14F-4D97-AF65-F5344CB8AC3E}">
        <p14:creationId xmlns:p14="http://schemas.microsoft.com/office/powerpoint/2010/main" val="2934434060"/>
      </p:ext>
    </p:extLst>
  </p:cSld>
  <p:clrMapOvr>
    <a:masterClrMapping/>
  </p:clrMapOvr>
  <p:transition spd="slow" advTm="0">
    <p:wipe/>
  </p:transition>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9A50A01B-DB49-A31A-150D-6107DF12AD1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4C9EDF1-7BA1-6C5C-3B53-F9CE270E7441}"/>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B5E188F1-2B7A-E62C-B7DF-52ADAFE0A729}"/>
              </a:ext>
            </a:extLst>
          </p:cNvPr>
          <p:cNvSpPr>
            <a:spLocks noGrp="1"/>
          </p:cNvSpPr>
          <p:nvPr>
            <p:ph idx="1"/>
          </p:nvPr>
        </p:nvSpPr>
        <p:spPr>
          <a:xfrm>
            <a:off x="4480559" y="422031"/>
            <a:ext cx="7174523" cy="6003153"/>
          </a:xfrm>
        </p:spPr>
        <p:txBody>
          <a:bodyPr anchor="ctr">
            <a:normAutofit/>
          </a:bodyPr>
          <a:lstStyle/>
          <a:p>
            <a:pPr marL="0" indent="0" algn="ctr">
              <a:spcBef>
                <a:spcPts val="0"/>
              </a:spcBef>
              <a:spcAft>
                <a:spcPts val="1200"/>
              </a:spcAft>
              <a:buClr>
                <a:srgbClr val="92D050"/>
              </a:buClr>
              <a:buSzPct val="120000"/>
              <a:buNone/>
            </a:pPr>
            <a:r>
              <a:rPr lang="en-US" sz="3600" b="1" dirty="0"/>
              <a:t>Determine actual peak heating loads and load profiles when decarbonizing existing heating systems</a:t>
            </a:r>
          </a:p>
          <a:p>
            <a:pPr marL="0" indent="0" algn="ctr">
              <a:spcBef>
                <a:spcPts val="0"/>
              </a:spcBef>
              <a:spcAft>
                <a:spcPts val="1200"/>
              </a:spcAft>
              <a:buClr>
                <a:srgbClr val="92D050"/>
              </a:buClr>
              <a:buSzPct val="120000"/>
              <a:buNone/>
            </a:pPr>
            <a:endParaRPr lang="en-US" sz="3600" dirty="0"/>
          </a:p>
          <a:p>
            <a:pPr marL="0" indent="0" algn="ctr">
              <a:spcBef>
                <a:spcPts val="0"/>
              </a:spcBef>
              <a:spcAft>
                <a:spcPts val="1200"/>
              </a:spcAft>
              <a:buClr>
                <a:srgbClr val="92D050"/>
              </a:buClr>
              <a:buSzPct val="120000"/>
              <a:buNone/>
            </a:pPr>
            <a:r>
              <a:rPr lang="en-US" sz="3600" u="sng" dirty="0">
                <a:solidFill>
                  <a:srgbClr val="FF0000"/>
                </a:solidFill>
                <a:latin typeface="Roboto Medium" pitchFamily="2" charset="0"/>
                <a:ea typeface="Roboto Medium" pitchFamily="2" charset="0"/>
              </a:rPr>
              <a:t>NEVER</a:t>
            </a:r>
            <a:r>
              <a:rPr lang="en-US" sz="3600" dirty="0">
                <a:solidFill>
                  <a:srgbClr val="FF0000"/>
                </a:solidFill>
                <a:latin typeface="Roboto Medium" pitchFamily="2" charset="0"/>
                <a:ea typeface="Roboto Medium" pitchFamily="2" charset="0"/>
              </a:rPr>
              <a:t> replace the same size equipment without first determining the actual needs of the existing building</a:t>
            </a:r>
          </a:p>
        </p:txBody>
      </p:sp>
      <p:sp>
        <p:nvSpPr>
          <p:cNvPr id="7" name="Title 1">
            <a:extLst>
              <a:ext uri="{FF2B5EF4-FFF2-40B4-BE49-F238E27FC236}">
                <a16:creationId xmlns:a16="http://schemas.microsoft.com/office/drawing/2014/main" id="{4FBD1CFD-99CA-2B86-7381-5CE6EEA10450}"/>
              </a:ext>
            </a:extLst>
          </p:cNvPr>
          <p:cNvSpPr txBox="1">
            <a:spLocks/>
          </p:cNvSpPr>
          <p:nvPr/>
        </p:nvSpPr>
        <p:spPr>
          <a:xfrm>
            <a:off x="510771" y="1671164"/>
            <a:ext cx="2980441" cy="3420480"/>
          </a:xfrm>
          <a:prstGeom prst="rect">
            <a:avLst/>
          </a:prstGeom>
          <a:noFill/>
          <a:effectLst/>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t>Decarb </a:t>
            </a:r>
            <a:b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b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t>Retrofit</a:t>
            </a:r>
            <a:b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b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t>Lessons</a:t>
            </a:r>
            <a:b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b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t>Learned</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807541568"/>
      </p:ext>
    </p:extLst>
  </p:cSld>
  <p:clrMapOvr>
    <a:overrideClrMapping bg1="lt1" tx1="dk1" bg2="lt2" tx2="dk2" accent1="accent1" accent2="accent2" accent3="accent3" accent4="accent4" accent5="accent5" accent6="accent6" hlink="hlink" folHlink="folHlink"/>
  </p:clrMapOvr>
  <p:transition spd="slow" advTm="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2" name="Freeform 1">
            <a:extLst>
              <a:ext uri="{FF2B5EF4-FFF2-40B4-BE49-F238E27FC236}">
                <a16:creationId xmlns:a16="http://schemas.microsoft.com/office/drawing/2014/main" id="{0C972BBC-909A-DD00-5774-6688AE528B18}"/>
              </a:ext>
            </a:extLst>
          </p:cNvPr>
          <p:cNvSpPr/>
          <p:nvPr/>
        </p:nvSpPr>
        <p:spPr>
          <a:xfrm>
            <a:off x="1295392" y="3618985"/>
            <a:ext cx="9438257" cy="3246049"/>
          </a:xfrm>
          <a:custGeom>
            <a:avLst/>
            <a:gdLst>
              <a:gd name="connsiteX0" fmla="*/ 9448800 w 10533204"/>
              <a:gd name="connsiteY0" fmla="*/ 2245294 h 2421734"/>
              <a:gd name="connsiteX1" fmla="*/ 0 w 10533204"/>
              <a:gd name="connsiteY1" fmla="*/ 858 h 2421734"/>
              <a:gd name="connsiteX2" fmla="*/ 9795164 w 10533204"/>
              <a:gd name="connsiteY2" fmla="*/ 1982058 h 2421734"/>
              <a:gd name="connsiteX3" fmla="*/ 9795164 w 10533204"/>
              <a:gd name="connsiteY3" fmla="*/ 2245294 h 2421734"/>
              <a:gd name="connsiteX4" fmla="*/ 9448800 w 10533204"/>
              <a:gd name="connsiteY4" fmla="*/ 2245294 h 2421734"/>
              <a:gd name="connsiteX0" fmla="*/ 9448800 w 10533204"/>
              <a:gd name="connsiteY0" fmla="*/ 2244436 h 2420876"/>
              <a:gd name="connsiteX1" fmla="*/ 0 w 10533204"/>
              <a:gd name="connsiteY1" fmla="*/ 0 h 2420876"/>
              <a:gd name="connsiteX2" fmla="*/ 9795164 w 10533204"/>
              <a:gd name="connsiteY2" fmla="*/ 1981200 h 2420876"/>
              <a:gd name="connsiteX3" fmla="*/ 9795164 w 10533204"/>
              <a:gd name="connsiteY3" fmla="*/ 2244436 h 2420876"/>
              <a:gd name="connsiteX4" fmla="*/ 9448800 w 10533204"/>
              <a:gd name="connsiteY4" fmla="*/ 2244436 h 2420876"/>
              <a:gd name="connsiteX0" fmla="*/ 9448800 w 10261355"/>
              <a:gd name="connsiteY0" fmla="*/ 2244436 h 2420876"/>
              <a:gd name="connsiteX1" fmla="*/ 0 w 10261355"/>
              <a:gd name="connsiteY1" fmla="*/ 0 h 2420876"/>
              <a:gd name="connsiteX2" fmla="*/ 9795164 w 10261355"/>
              <a:gd name="connsiteY2" fmla="*/ 1981200 h 2420876"/>
              <a:gd name="connsiteX3" fmla="*/ 9795164 w 10261355"/>
              <a:gd name="connsiteY3" fmla="*/ 2244436 h 2420876"/>
              <a:gd name="connsiteX4" fmla="*/ 9448800 w 10261355"/>
              <a:gd name="connsiteY4" fmla="*/ 2244436 h 2420876"/>
              <a:gd name="connsiteX0" fmla="*/ 9448800 w 9795164"/>
              <a:gd name="connsiteY0" fmla="*/ 2244436 h 2244436"/>
              <a:gd name="connsiteX1" fmla="*/ 0 w 9795164"/>
              <a:gd name="connsiteY1" fmla="*/ 0 h 2244436"/>
              <a:gd name="connsiteX2" fmla="*/ 9795164 w 9795164"/>
              <a:gd name="connsiteY2" fmla="*/ 1981200 h 2244436"/>
              <a:gd name="connsiteX3" fmla="*/ 9795164 w 9795164"/>
              <a:gd name="connsiteY3" fmla="*/ 2244436 h 2244436"/>
              <a:gd name="connsiteX4" fmla="*/ 9448800 w 9795164"/>
              <a:gd name="connsiteY4" fmla="*/ 2244436 h 2244436"/>
              <a:gd name="connsiteX0" fmla="*/ 9448800 w 9795164"/>
              <a:gd name="connsiteY0" fmla="*/ 2244436 h 2244436"/>
              <a:gd name="connsiteX1" fmla="*/ 0 w 9795164"/>
              <a:gd name="connsiteY1" fmla="*/ 0 h 2244436"/>
              <a:gd name="connsiteX2" fmla="*/ 9795164 w 9795164"/>
              <a:gd name="connsiteY2" fmla="*/ 2244436 h 2244436"/>
              <a:gd name="connsiteX3" fmla="*/ 9448800 w 9795164"/>
              <a:gd name="connsiteY3" fmla="*/ 2244436 h 2244436"/>
              <a:gd name="connsiteX0" fmla="*/ 9452006 w 10561970"/>
              <a:gd name="connsiteY0" fmla="*/ 2244436 h 2410690"/>
              <a:gd name="connsiteX1" fmla="*/ 3206 w 10561970"/>
              <a:gd name="connsiteY1" fmla="*/ 0 h 2410690"/>
              <a:gd name="connsiteX2" fmla="*/ 10561969 w 10561970"/>
              <a:gd name="connsiteY2" fmla="*/ 2244436 h 2410690"/>
              <a:gd name="connsiteX3" fmla="*/ 9452006 w 10561970"/>
              <a:gd name="connsiteY3" fmla="*/ 2244436 h 2410690"/>
              <a:gd name="connsiteX0" fmla="*/ 9452006 w 10561969"/>
              <a:gd name="connsiteY0" fmla="*/ 2244436 h 2244436"/>
              <a:gd name="connsiteX1" fmla="*/ 3206 w 10561969"/>
              <a:gd name="connsiteY1" fmla="*/ 0 h 2244436"/>
              <a:gd name="connsiteX2" fmla="*/ 10561969 w 10561969"/>
              <a:gd name="connsiteY2" fmla="*/ 2244436 h 2244436"/>
              <a:gd name="connsiteX3" fmla="*/ 9452006 w 10561969"/>
              <a:gd name="connsiteY3" fmla="*/ 2244436 h 2244436"/>
              <a:gd name="connsiteX0" fmla="*/ 9452006 w 10561969"/>
              <a:gd name="connsiteY0" fmla="*/ 2244436 h 2244436"/>
              <a:gd name="connsiteX1" fmla="*/ 3206 w 10561969"/>
              <a:gd name="connsiteY1" fmla="*/ 0 h 2244436"/>
              <a:gd name="connsiteX2" fmla="*/ 10561969 w 10561969"/>
              <a:gd name="connsiteY2" fmla="*/ 2244436 h 2244436"/>
              <a:gd name="connsiteX3" fmla="*/ 9452006 w 10561969"/>
              <a:gd name="connsiteY3" fmla="*/ 2244436 h 2244436"/>
              <a:gd name="connsiteX0" fmla="*/ 9448800 w 10558763"/>
              <a:gd name="connsiteY0" fmla="*/ 2244436 h 2271177"/>
              <a:gd name="connsiteX1" fmla="*/ 8531326 w 10558763"/>
              <a:gd name="connsiteY1" fmla="*/ 2042586 h 2271177"/>
              <a:gd name="connsiteX2" fmla="*/ 0 w 10558763"/>
              <a:gd name="connsiteY2" fmla="*/ 0 h 2271177"/>
              <a:gd name="connsiteX3" fmla="*/ 10558763 w 10558763"/>
              <a:gd name="connsiteY3" fmla="*/ 2244436 h 2271177"/>
              <a:gd name="connsiteX4" fmla="*/ 9448800 w 10558763"/>
              <a:gd name="connsiteY4" fmla="*/ 2244436 h 2271177"/>
              <a:gd name="connsiteX0" fmla="*/ 9448800 w 10558763"/>
              <a:gd name="connsiteY0" fmla="*/ 2244436 h 2271177"/>
              <a:gd name="connsiteX1" fmla="*/ 8531326 w 10558763"/>
              <a:gd name="connsiteY1" fmla="*/ 2042586 h 2271177"/>
              <a:gd name="connsiteX2" fmla="*/ 0 w 10558763"/>
              <a:gd name="connsiteY2" fmla="*/ 0 h 2271177"/>
              <a:gd name="connsiteX3" fmla="*/ 9580325 w 10558763"/>
              <a:gd name="connsiteY3" fmla="*/ 2042586 h 2271177"/>
              <a:gd name="connsiteX4" fmla="*/ 10558763 w 10558763"/>
              <a:gd name="connsiteY4" fmla="*/ 2244436 h 2271177"/>
              <a:gd name="connsiteX5" fmla="*/ 9448800 w 10558763"/>
              <a:gd name="connsiteY5" fmla="*/ 2244436 h 2271177"/>
              <a:gd name="connsiteX0" fmla="*/ 10558763 w 10558763"/>
              <a:gd name="connsiteY0" fmla="*/ 2244436 h 2244436"/>
              <a:gd name="connsiteX1" fmla="*/ 8531326 w 10558763"/>
              <a:gd name="connsiteY1" fmla="*/ 2042586 h 2244436"/>
              <a:gd name="connsiteX2" fmla="*/ 0 w 10558763"/>
              <a:gd name="connsiteY2" fmla="*/ 0 h 2244436"/>
              <a:gd name="connsiteX3" fmla="*/ 9580325 w 10558763"/>
              <a:gd name="connsiteY3" fmla="*/ 2042586 h 2244436"/>
              <a:gd name="connsiteX4" fmla="*/ 10558763 w 10558763"/>
              <a:gd name="connsiteY4" fmla="*/ 2244436 h 2244436"/>
              <a:gd name="connsiteX0" fmla="*/ 9580325 w 9580325"/>
              <a:gd name="connsiteY0" fmla="*/ 2042586 h 2042586"/>
              <a:gd name="connsiteX1" fmla="*/ 8531326 w 9580325"/>
              <a:gd name="connsiteY1" fmla="*/ 2042586 h 2042586"/>
              <a:gd name="connsiteX2" fmla="*/ 0 w 9580325"/>
              <a:gd name="connsiteY2" fmla="*/ 0 h 2042586"/>
              <a:gd name="connsiteX3" fmla="*/ 9580325 w 9580325"/>
              <a:gd name="connsiteY3" fmla="*/ 2042586 h 2042586"/>
            </a:gdLst>
            <a:ahLst/>
            <a:cxnLst>
              <a:cxn ang="0">
                <a:pos x="connsiteX0" y="connsiteY0"/>
              </a:cxn>
              <a:cxn ang="0">
                <a:pos x="connsiteX1" y="connsiteY1"/>
              </a:cxn>
              <a:cxn ang="0">
                <a:pos x="connsiteX2" y="connsiteY2"/>
              </a:cxn>
              <a:cxn ang="0">
                <a:pos x="connsiteX3" y="connsiteY3"/>
              </a:cxn>
            </a:cxnLst>
            <a:rect l="l" t="t" r="r" b="b"/>
            <a:pathLst>
              <a:path w="9580325" h="2042586">
                <a:moveTo>
                  <a:pt x="9580325" y="2042586"/>
                </a:moveTo>
                <a:lnTo>
                  <a:pt x="8531326" y="2042586"/>
                </a:lnTo>
                <a:lnTo>
                  <a:pt x="0" y="0"/>
                </a:lnTo>
                <a:lnTo>
                  <a:pt x="9580325" y="204258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D5ED66DE-908C-9C99-5918-538F2183CE57}"/>
              </a:ext>
            </a:extLst>
          </p:cNvPr>
          <p:cNvSpPr/>
          <p:nvPr/>
        </p:nvSpPr>
        <p:spPr>
          <a:xfrm rot="20495601">
            <a:off x="8522844" y="6022739"/>
            <a:ext cx="936104" cy="45719"/>
          </a:xfrm>
          <a:prstGeom prst="roundRect">
            <a:avLst>
              <a:gd name="adj" fmla="val 50000"/>
            </a:avLst>
          </a:prstGeom>
          <a:gradFill flip="none" rotWithShape="1">
            <a:gsLst>
              <a:gs pos="0">
                <a:schemeClr val="tx1">
                  <a:alpha val="37000"/>
                  <a:lumMod val="0"/>
                  <a:lumOff val="100000"/>
                </a:schemeClr>
              </a:gs>
              <a:gs pos="100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AEF52AAC-B64C-8D8B-D32B-E6FFAE9734EC}"/>
              </a:ext>
            </a:extLst>
          </p:cNvPr>
          <p:cNvSpPr/>
          <p:nvPr/>
        </p:nvSpPr>
        <p:spPr>
          <a:xfrm rot="20495601">
            <a:off x="4746016" y="4535437"/>
            <a:ext cx="936104" cy="45719"/>
          </a:xfrm>
          <a:prstGeom prst="roundRect">
            <a:avLst>
              <a:gd name="adj" fmla="val 50000"/>
            </a:avLst>
          </a:prstGeom>
          <a:gradFill flip="none" rotWithShape="1">
            <a:gsLst>
              <a:gs pos="0">
                <a:schemeClr val="tx1">
                  <a:alpha val="14000"/>
                  <a:lumMod val="0"/>
                  <a:lumOff val="100000"/>
                </a:schemeClr>
              </a:gs>
              <a:gs pos="89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593583D4-44DB-6C3D-93BA-3B0D6C7E559D}"/>
              </a:ext>
            </a:extLst>
          </p:cNvPr>
          <p:cNvGrpSpPr/>
          <p:nvPr/>
        </p:nvGrpSpPr>
        <p:grpSpPr>
          <a:xfrm>
            <a:off x="8025089" y="6072896"/>
            <a:ext cx="870272" cy="354368"/>
            <a:chOff x="8137554" y="5983721"/>
            <a:chExt cx="1013660" cy="412754"/>
          </a:xfrm>
        </p:grpSpPr>
        <p:sp>
          <p:nvSpPr>
            <p:cNvPr id="9" name="Oval 8">
              <a:extLst>
                <a:ext uri="{FF2B5EF4-FFF2-40B4-BE49-F238E27FC236}">
                  <a16:creationId xmlns:a16="http://schemas.microsoft.com/office/drawing/2014/main" id="{CD9D00A0-5DD9-12C1-4B73-BCBF8016AA01}"/>
                </a:ext>
              </a:extLst>
            </p:cNvPr>
            <p:cNvSpPr/>
            <p:nvPr/>
          </p:nvSpPr>
          <p:spPr>
            <a:xfrm>
              <a:off x="8137554" y="5983721"/>
              <a:ext cx="1013660" cy="412754"/>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9D001B7-C964-8E76-1AC6-9BE9805E5F39}"/>
                </a:ext>
              </a:extLst>
            </p:cNvPr>
            <p:cNvSpPr/>
            <p:nvPr/>
          </p:nvSpPr>
          <p:spPr>
            <a:xfrm>
              <a:off x="8472519" y="6096000"/>
              <a:ext cx="352650" cy="14359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32C2329C-4439-CCFC-14E8-42A9FADC7947}"/>
              </a:ext>
            </a:extLst>
          </p:cNvPr>
          <p:cNvGrpSpPr/>
          <p:nvPr/>
        </p:nvGrpSpPr>
        <p:grpSpPr>
          <a:xfrm>
            <a:off x="4376301" y="4673333"/>
            <a:ext cx="463570" cy="188762"/>
            <a:chOff x="8137554" y="5983721"/>
            <a:chExt cx="1013660" cy="412754"/>
          </a:xfrm>
        </p:grpSpPr>
        <p:sp>
          <p:nvSpPr>
            <p:cNvPr id="19" name="Oval 18">
              <a:extLst>
                <a:ext uri="{FF2B5EF4-FFF2-40B4-BE49-F238E27FC236}">
                  <a16:creationId xmlns:a16="http://schemas.microsoft.com/office/drawing/2014/main" id="{8145D387-1C1C-19D3-8470-6C56101BBBA5}"/>
                </a:ext>
              </a:extLst>
            </p:cNvPr>
            <p:cNvSpPr/>
            <p:nvPr/>
          </p:nvSpPr>
          <p:spPr>
            <a:xfrm>
              <a:off x="8137554" y="5983721"/>
              <a:ext cx="1013660" cy="412754"/>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23846510-87AD-F09F-235A-E02953BAC3D9}"/>
                </a:ext>
              </a:extLst>
            </p:cNvPr>
            <p:cNvSpPr/>
            <p:nvPr/>
          </p:nvSpPr>
          <p:spPr>
            <a:xfrm>
              <a:off x="8472519" y="6096000"/>
              <a:ext cx="352650" cy="1435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5" name="Straight Connector 24">
            <a:extLst>
              <a:ext uri="{FF2B5EF4-FFF2-40B4-BE49-F238E27FC236}">
                <a16:creationId xmlns:a16="http://schemas.microsoft.com/office/drawing/2014/main" id="{996F91C3-D57E-FA7C-BCE0-65DF4C9F7DA5}"/>
              </a:ext>
            </a:extLst>
          </p:cNvPr>
          <p:cNvCxnSpPr>
            <a:cxnSpLocks/>
          </p:cNvCxnSpPr>
          <p:nvPr/>
        </p:nvCxnSpPr>
        <p:spPr>
          <a:xfrm flipV="1">
            <a:off x="4607716" y="2860366"/>
            <a:ext cx="0" cy="19045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20CAA8-CED5-EEF6-C759-AA96D7FF40A9}"/>
              </a:ext>
            </a:extLst>
          </p:cNvPr>
          <p:cNvCxnSpPr/>
          <p:nvPr/>
        </p:nvCxnSpPr>
        <p:spPr>
          <a:xfrm flipV="1">
            <a:off x="8460225" y="5099398"/>
            <a:ext cx="0" cy="110257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9D53F87-54A0-D785-B7A3-9EC09B9AB409}"/>
              </a:ext>
            </a:extLst>
          </p:cNvPr>
          <p:cNvSpPr txBox="1"/>
          <p:nvPr/>
        </p:nvSpPr>
        <p:spPr>
          <a:xfrm>
            <a:off x="8506398" y="2955902"/>
            <a:ext cx="2390210" cy="830997"/>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a:ln>
                  <a:noFill/>
                </a:ln>
                <a:solidFill>
                  <a:prstClr val="white"/>
                </a:solidFill>
                <a:effectLst/>
                <a:uLnTx/>
                <a:uFillTx/>
                <a:latin typeface="Calibri" panose="020F0502020204030204"/>
                <a:ea typeface="Roboto" panose="02000000000000000000" pitchFamily="2" charset="0"/>
                <a:cs typeface="Roboto" panose="02000000000000000000" pitchFamily="2" charset="0"/>
              </a:rPr>
              <a:t>2050</a:t>
            </a:r>
          </a:p>
        </p:txBody>
      </p:sp>
      <p:sp>
        <p:nvSpPr>
          <p:cNvPr id="31" name="TextBox 30">
            <a:extLst>
              <a:ext uri="{FF2B5EF4-FFF2-40B4-BE49-F238E27FC236}">
                <a16:creationId xmlns:a16="http://schemas.microsoft.com/office/drawing/2014/main" id="{B108B44E-0792-4F64-219B-418AD932DDE0}"/>
              </a:ext>
            </a:extLst>
          </p:cNvPr>
          <p:cNvSpPr txBox="1"/>
          <p:nvPr/>
        </p:nvSpPr>
        <p:spPr>
          <a:xfrm>
            <a:off x="8337066" y="3656248"/>
            <a:ext cx="3586860" cy="1446550"/>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IN" sz="2200" b="1" i="0" u="none" strike="noStrike" kern="1200" cap="none" spc="0" normalizeH="0" baseline="0" noProof="0" dirty="0" err="1">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ll</a:t>
            </a:r>
            <a:r>
              <a:rPr kumimoji="0" lang="en-IN" sz="2200" b="1" i="0" u="none" strike="noStrike" kern="1200" cap="none" spc="0" normalizeH="0" baseline="0" noProof="0" dirty="0">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 new and existing assets must be net zero GHG emissions across the whole life cycle</a:t>
            </a:r>
          </a:p>
        </p:txBody>
      </p:sp>
      <p:sp>
        <p:nvSpPr>
          <p:cNvPr id="42" name="TextBox 41">
            <a:extLst>
              <a:ext uri="{FF2B5EF4-FFF2-40B4-BE49-F238E27FC236}">
                <a16:creationId xmlns:a16="http://schemas.microsoft.com/office/drawing/2014/main" id="{E38ACC31-80DC-8737-32D7-EB2898ED70D7}"/>
              </a:ext>
            </a:extLst>
          </p:cNvPr>
          <p:cNvSpPr txBox="1"/>
          <p:nvPr/>
        </p:nvSpPr>
        <p:spPr>
          <a:xfrm>
            <a:off x="4718452" y="1186142"/>
            <a:ext cx="2388714" cy="830997"/>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a:ln>
                  <a:noFill/>
                </a:ln>
                <a:solidFill>
                  <a:prstClr val="white"/>
                </a:solidFill>
                <a:effectLst/>
                <a:uLnTx/>
                <a:uFillTx/>
                <a:latin typeface="Calibri" panose="020F0502020204030204"/>
                <a:ea typeface="Roboto" panose="02000000000000000000" pitchFamily="2" charset="0"/>
                <a:cs typeface="Roboto" panose="02000000000000000000" pitchFamily="2" charset="0"/>
              </a:rPr>
              <a:t>2030</a:t>
            </a:r>
          </a:p>
        </p:txBody>
      </p:sp>
      <p:sp>
        <p:nvSpPr>
          <p:cNvPr id="43" name="TextBox 42">
            <a:extLst>
              <a:ext uri="{FF2B5EF4-FFF2-40B4-BE49-F238E27FC236}">
                <a16:creationId xmlns:a16="http://schemas.microsoft.com/office/drawing/2014/main" id="{DD3C9500-28B6-546E-1C8F-F7371A734A0B}"/>
              </a:ext>
            </a:extLst>
          </p:cNvPr>
          <p:cNvSpPr txBox="1"/>
          <p:nvPr/>
        </p:nvSpPr>
        <p:spPr>
          <a:xfrm>
            <a:off x="4512180" y="1757106"/>
            <a:ext cx="3871399" cy="1107996"/>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srgbClr val="ED7D31"/>
                </a:solidFill>
                <a:effectLst/>
                <a:uLnTx/>
                <a:uFillTx/>
                <a:latin typeface="Roboto" panose="02000000000000000000" pitchFamily="2" charset="0"/>
                <a:ea typeface="Roboto" panose="02000000000000000000" pitchFamily="2" charset="0"/>
                <a:cs typeface="Roboto" panose="02000000000000000000" pitchFamily="2" charset="0"/>
              </a:rPr>
              <a:t>The global built environment must halve its 2015 GHG emissions</a:t>
            </a:r>
          </a:p>
        </p:txBody>
      </p:sp>
      <p:sp>
        <p:nvSpPr>
          <p:cNvPr id="15" name="TextBox 14">
            <a:extLst>
              <a:ext uri="{FF2B5EF4-FFF2-40B4-BE49-F238E27FC236}">
                <a16:creationId xmlns:a16="http://schemas.microsoft.com/office/drawing/2014/main" id="{1DD35C56-D32A-2670-4DF0-F1DFACA0B06D}"/>
              </a:ext>
            </a:extLst>
          </p:cNvPr>
          <p:cNvSpPr txBox="1"/>
          <p:nvPr/>
        </p:nvSpPr>
        <p:spPr>
          <a:xfrm>
            <a:off x="4690763" y="2843246"/>
            <a:ext cx="3312321" cy="1754326"/>
          </a:xfrm>
          <a:prstGeom prst="rect">
            <a:avLst/>
          </a:prstGeom>
          <a:noFill/>
        </p:spPr>
        <p:txBody>
          <a:bodyPr wrap="square" rtlCol="0" anchor="t">
            <a:spAutoFit/>
          </a:bodyPr>
          <a:lstStyle/>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1" i="0" u="none" strike="noStrike" kern="1200" cap="none" spc="0" normalizeH="0" baseline="0" noProof="0" dirty="0">
                <a:ln>
                  <a:noFill/>
                </a:ln>
                <a:solidFill>
                  <a:srgbClr val="E7E6E6">
                    <a:lumMod val="50000"/>
                  </a:srgbClr>
                </a:solidFill>
                <a:effectLst/>
                <a:uLnTx/>
                <a:uFillTx/>
                <a:latin typeface="Calibri" panose="020F0502020204030204"/>
                <a:ea typeface="Roboto Condensed" panose="02000000000000000000" pitchFamily="2" charset="0"/>
                <a:cs typeface="Roboto Condensed" panose="02000000000000000000" pitchFamily="2" charset="0"/>
              </a:rPr>
              <a:t>All new buildings must be NZE</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1" i="0" u="none" strike="noStrike" kern="1200" cap="none" spc="0" normalizeH="0" baseline="0" noProof="0" dirty="0">
                <a:ln>
                  <a:noFill/>
                </a:ln>
                <a:solidFill>
                  <a:srgbClr val="E7E6E6">
                    <a:lumMod val="50000"/>
                  </a:srgbClr>
                </a:solidFill>
                <a:effectLst/>
                <a:uLnTx/>
                <a:uFillTx/>
                <a:latin typeface="Calibri" panose="020F0502020204030204"/>
                <a:ea typeface="Roboto Condensed" panose="02000000000000000000" pitchFamily="2" charset="0"/>
                <a:cs typeface="Roboto Condensed" panose="02000000000000000000" pitchFamily="2" charset="0"/>
              </a:rPr>
              <a:t>Widespread EE retrofits of existing assets</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1" i="0" u="none" strike="noStrike" kern="1200" cap="none" spc="0" normalizeH="0" baseline="0" noProof="0" dirty="0">
                <a:ln>
                  <a:noFill/>
                </a:ln>
                <a:solidFill>
                  <a:srgbClr val="E7E6E6">
                    <a:lumMod val="50000"/>
                  </a:srgbClr>
                </a:solidFill>
                <a:effectLst/>
                <a:uLnTx/>
                <a:uFillTx/>
                <a:latin typeface="Calibri" panose="020F0502020204030204"/>
                <a:ea typeface="Roboto Condensed" panose="02000000000000000000" pitchFamily="2" charset="0"/>
                <a:cs typeface="Roboto Condensed" panose="02000000000000000000" pitchFamily="2" charset="0"/>
              </a:rPr>
              <a:t>New construction embodied carbon must be reduced by at least 40%</a:t>
            </a:r>
          </a:p>
        </p:txBody>
      </p:sp>
      <p:sp>
        <p:nvSpPr>
          <p:cNvPr id="4" name="TextBox 3">
            <a:extLst>
              <a:ext uri="{FF2B5EF4-FFF2-40B4-BE49-F238E27FC236}">
                <a16:creationId xmlns:a16="http://schemas.microsoft.com/office/drawing/2014/main" id="{CED35614-2370-9AF3-1DDF-10BE4E467CB0}"/>
              </a:ext>
            </a:extLst>
          </p:cNvPr>
          <p:cNvSpPr txBox="1"/>
          <p:nvPr/>
        </p:nvSpPr>
        <p:spPr>
          <a:xfrm>
            <a:off x="509068" y="881681"/>
            <a:ext cx="8928935" cy="769441"/>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400" b="1" i="0" u="none" strike="noStrike" kern="1200" cap="none" spc="0" normalizeH="0" baseline="0" noProof="0" dirty="0">
                <a:ln>
                  <a:noFill/>
                </a:ln>
                <a:solidFill>
                  <a:srgbClr val="0B7EC2"/>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ASHRAE goals…</a:t>
            </a:r>
          </a:p>
        </p:txBody>
      </p:sp>
      <p:pic>
        <p:nvPicPr>
          <p:cNvPr id="7" name="Picture 6">
            <a:extLst>
              <a:ext uri="{FF2B5EF4-FFF2-40B4-BE49-F238E27FC236}">
                <a16:creationId xmlns:a16="http://schemas.microsoft.com/office/drawing/2014/main" id="{D126A75D-F4EF-DF1A-18CF-842BB3191667}"/>
              </a:ext>
            </a:extLst>
          </p:cNvPr>
          <p:cNvPicPr>
            <a:picLocks noChangeAspect="1"/>
          </p:cNvPicPr>
          <p:nvPr/>
        </p:nvPicPr>
        <p:blipFill>
          <a:blip r:embed="rId3"/>
          <a:stretch>
            <a:fillRect/>
          </a:stretch>
        </p:blipFill>
        <p:spPr>
          <a:xfrm>
            <a:off x="0" y="16091"/>
            <a:ext cx="12192000" cy="344905"/>
          </a:xfrm>
          <a:prstGeom prst="rect">
            <a:avLst/>
          </a:prstGeom>
        </p:spPr>
      </p:pic>
      <p:pic>
        <p:nvPicPr>
          <p:cNvPr id="5" name="Picture 4" descr="A black and white sign&#10;&#10;Description automatically generated with low confidence">
            <a:extLst>
              <a:ext uri="{FF2B5EF4-FFF2-40B4-BE49-F238E27FC236}">
                <a16:creationId xmlns:a16="http://schemas.microsoft.com/office/drawing/2014/main" id="{E28409AD-2372-3478-5D97-769011148887}"/>
              </a:ext>
            </a:extLst>
          </p:cNvPr>
          <p:cNvPicPr>
            <a:picLocks noChangeAspect="1"/>
          </p:cNvPicPr>
          <p:nvPr/>
        </p:nvPicPr>
        <p:blipFill>
          <a:blip r:embed="rId4"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509068" y="5459104"/>
            <a:ext cx="1444677" cy="1064327"/>
          </a:xfrm>
          <a:prstGeom prst="rect">
            <a:avLst/>
          </a:prstGeom>
        </p:spPr>
      </p:pic>
    </p:spTree>
    <p:extLst>
      <p:ext uri="{BB962C8B-B14F-4D97-AF65-F5344CB8AC3E}">
        <p14:creationId xmlns:p14="http://schemas.microsoft.com/office/powerpoint/2010/main" val="1688065359"/>
      </p:ext>
    </p:extLst>
  </p:cSld>
  <p:clrMapOvr>
    <a:masterClrMapping/>
  </p:clrMapOvr>
  <p:transition spd="med" advClick="0">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1B6C3-FD78-849E-F2AF-5E9995C06B9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E61A81E-EB6B-3956-D7EB-56613CBBFE67}"/>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CDBA0B50-B555-9575-98AD-7805ABC9D1CE}"/>
              </a:ext>
            </a:extLst>
          </p:cNvPr>
          <p:cNvSpPr>
            <a:spLocks noGrp="1"/>
          </p:cNvSpPr>
          <p:nvPr>
            <p:ph idx="1"/>
          </p:nvPr>
        </p:nvSpPr>
        <p:spPr>
          <a:xfrm>
            <a:off x="4480559" y="422031"/>
            <a:ext cx="7174523" cy="6003153"/>
          </a:xfrm>
        </p:spPr>
        <p:txBody>
          <a:bodyPr anchor="ctr">
            <a:normAutofit/>
          </a:bodyPr>
          <a:lstStyle/>
          <a:p>
            <a:pPr marL="0" indent="0" algn="ctr">
              <a:spcBef>
                <a:spcPts val="0"/>
              </a:spcBef>
              <a:spcAft>
                <a:spcPts val="1200"/>
              </a:spcAft>
              <a:buClr>
                <a:srgbClr val="92D050"/>
              </a:buClr>
              <a:buSzPct val="120000"/>
              <a:buNone/>
            </a:pPr>
            <a:r>
              <a:rPr lang="en-US" sz="3600" b="1" dirty="0"/>
              <a:t>There is a paradigm shift in the cost-effectiveness of heat recovery technologies with all-electric buildings</a:t>
            </a:r>
          </a:p>
          <a:p>
            <a:pPr marL="0" indent="0" algn="ctr">
              <a:spcBef>
                <a:spcPts val="0"/>
              </a:spcBef>
              <a:spcAft>
                <a:spcPts val="1200"/>
              </a:spcAft>
              <a:buClr>
                <a:srgbClr val="92D050"/>
              </a:buClr>
              <a:buSzPct val="120000"/>
              <a:buNone/>
            </a:pPr>
            <a:endParaRPr lang="en-US" sz="3600" dirty="0"/>
          </a:p>
          <a:p>
            <a:pPr marL="0" indent="0" algn="ctr">
              <a:spcBef>
                <a:spcPts val="0"/>
              </a:spcBef>
              <a:spcAft>
                <a:spcPts val="1200"/>
              </a:spcAft>
              <a:buClr>
                <a:srgbClr val="92D050"/>
              </a:buClr>
              <a:buSzPct val="120000"/>
              <a:buNone/>
            </a:pPr>
            <a:r>
              <a:rPr lang="en-US" sz="3600" dirty="0">
                <a:solidFill>
                  <a:srgbClr val="FF0000"/>
                </a:solidFill>
                <a:latin typeface="Roboto Medium" pitchFamily="2" charset="0"/>
                <a:ea typeface="Roboto Medium" pitchFamily="2" charset="0"/>
              </a:rPr>
              <a:t>Building envelope and heat recovery options that were not cost-justified with boilers are </a:t>
            </a:r>
            <a:r>
              <a:rPr lang="en-US" sz="3600" u="sng" dirty="0">
                <a:solidFill>
                  <a:srgbClr val="FF0000"/>
                </a:solidFill>
                <a:latin typeface="Roboto Medium" pitchFamily="2" charset="0"/>
                <a:ea typeface="Roboto Medium" pitchFamily="2" charset="0"/>
              </a:rPr>
              <a:t>now often economical</a:t>
            </a:r>
            <a:r>
              <a:rPr lang="en-US" sz="3600" dirty="0">
                <a:solidFill>
                  <a:srgbClr val="FF0000"/>
                </a:solidFill>
                <a:latin typeface="Roboto Medium" pitchFamily="2" charset="0"/>
                <a:ea typeface="Roboto Medium" pitchFamily="2" charset="0"/>
              </a:rPr>
              <a:t> with electrification retrofits.</a:t>
            </a:r>
          </a:p>
        </p:txBody>
      </p:sp>
      <p:sp>
        <p:nvSpPr>
          <p:cNvPr id="7" name="Title 1">
            <a:extLst>
              <a:ext uri="{FF2B5EF4-FFF2-40B4-BE49-F238E27FC236}">
                <a16:creationId xmlns:a16="http://schemas.microsoft.com/office/drawing/2014/main" id="{ABC4FD50-948E-B9D6-B115-BDF2B2A50F21}"/>
              </a:ext>
            </a:extLst>
          </p:cNvPr>
          <p:cNvSpPr>
            <a:spLocks noGrp="1"/>
          </p:cNvSpPr>
          <p:nvPr>
            <p:ph type="title"/>
          </p:nvPr>
        </p:nvSpPr>
        <p:spPr>
          <a:xfrm>
            <a:off x="510771" y="1671164"/>
            <a:ext cx="2980441" cy="3420480"/>
          </a:xfrm>
          <a:noFill/>
          <a:effectLst/>
        </p:spPr>
        <p:txBody>
          <a:bodyPr anchor="t">
            <a:noAutofit/>
          </a:bodyPr>
          <a:lstStyle/>
          <a:p>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Decarb </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Retrofit</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Lessons</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Learned</a:t>
            </a:r>
            <a:endParaRPr lang="en-US"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996098037"/>
      </p:ext>
    </p:extLst>
  </p:cSld>
  <p:clrMapOvr>
    <a:masterClrMapping/>
  </p:clrMapOvr>
  <p:transition spd="slow" advTm="0">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0EA90-0582-DA26-0E27-A6552690FFE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4F3E48D-3A6B-E1C4-5AF4-90A4FF23B6FF}"/>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6D8A5E0A-AF92-3DB8-6438-89300C25B3FC}"/>
              </a:ext>
            </a:extLst>
          </p:cNvPr>
          <p:cNvSpPr>
            <a:spLocks noGrp="1"/>
          </p:cNvSpPr>
          <p:nvPr>
            <p:ph idx="1"/>
          </p:nvPr>
        </p:nvSpPr>
        <p:spPr>
          <a:xfrm>
            <a:off x="4480559" y="422031"/>
            <a:ext cx="7174523" cy="6003153"/>
          </a:xfrm>
        </p:spPr>
        <p:txBody>
          <a:bodyPr anchor="ctr">
            <a:normAutofit/>
          </a:bodyPr>
          <a:lstStyle/>
          <a:p>
            <a:pPr marL="0" indent="0" algn="ctr">
              <a:spcBef>
                <a:spcPts val="0"/>
              </a:spcBef>
              <a:spcAft>
                <a:spcPts val="1200"/>
              </a:spcAft>
              <a:buClr>
                <a:srgbClr val="92D050"/>
              </a:buClr>
              <a:buSzPct val="120000"/>
              <a:buNone/>
            </a:pPr>
            <a:r>
              <a:rPr lang="en-US" sz="3600" b="1" dirty="0"/>
              <a:t>Use minimum 2-row reheat coils when designing terminal reheat systems today</a:t>
            </a:r>
          </a:p>
          <a:p>
            <a:pPr marL="0" indent="0" algn="ctr">
              <a:spcBef>
                <a:spcPts val="0"/>
              </a:spcBef>
              <a:spcAft>
                <a:spcPts val="1200"/>
              </a:spcAft>
              <a:buClr>
                <a:srgbClr val="92D050"/>
              </a:buClr>
              <a:buSzPct val="120000"/>
              <a:buNone/>
            </a:pPr>
            <a:endParaRPr lang="en-US" sz="3600" dirty="0"/>
          </a:p>
          <a:p>
            <a:pPr marL="0" indent="0" algn="ctr">
              <a:spcBef>
                <a:spcPts val="0"/>
              </a:spcBef>
              <a:spcAft>
                <a:spcPts val="1200"/>
              </a:spcAft>
              <a:buClr>
                <a:srgbClr val="92D050"/>
              </a:buClr>
              <a:buSzPct val="120000"/>
              <a:buNone/>
            </a:pPr>
            <a:r>
              <a:rPr lang="en-US" sz="3600" dirty="0">
                <a:solidFill>
                  <a:srgbClr val="FF0000"/>
                </a:solidFill>
                <a:latin typeface="Roboto Medium" pitchFamily="2" charset="0"/>
                <a:ea typeface="Roboto Medium" pitchFamily="2" charset="0"/>
              </a:rPr>
              <a:t>The future is </a:t>
            </a:r>
            <a:r>
              <a:rPr lang="en-US" sz="3600" u="sng" dirty="0">
                <a:solidFill>
                  <a:srgbClr val="FF0000"/>
                </a:solidFill>
                <a:latin typeface="Roboto Medium" pitchFamily="2" charset="0"/>
                <a:ea typeface="Roboto Medium" pitchFamily="2" charset="0"/>
              </a:rPr>
              <a:t>low-temperature</a:t>
            </a:r>
            <a:r>
              <a:rPr lang="en-US" sz="3600" dirty="0">
                <a:solidFill>
                  <a:srgbClr val="FF0000"/>
                </a:solidFill>
                <a:latin typeface="Roboto Medium" pitchFamily="2" charset="0"/>
                <a:ea typeface="Roboto Medium" pitchFamily="2" charset="0"/>
              </a:rPr>
              <a:t> hot water to improve energy efficiency and exergy</a:t>
            </a:r>
          </a:p>
        </p:txBody>
      </p:sp>
      <p:sp>
        <p:nvSpPr>
          <p:cNvPr id="7" name="Title 1">
            <a:extLst>
              <a:ext uri="{FF2B5EF4-FFF2-40B4-BE49-F238E27FC236}">
                <a16:creationId xmlns:a16="http://schemas.microsoft.com/office/drawing/2014/main" id="{A89410EC-123D-7AEE-D0E7-D1CE1C94D5E7}"/>
              </a:ext>
            </a:extLst>
          </p:cNvPr>
          <p:cNvSpPr txBox="1">
            <a:spLocks/>
          </p:cNvSpPr>
          <p:nvPr/>
        </p:nvSpPr>
        <p:spPr>
          <a:xfrm>
            <a:off x="510771" y="1671164"/>
            <a:ext cx="2980441" cy="3420480"/>
          </a:xfrm>
          <a:prstGeom prst="rect">
            <a:avLst/>
          </a:prstGeom>
          <a:noFill/>
          <a:effectLst/>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t>Decarb </a:t>
            </a:r>
            <a:b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b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t>Retrofit</a:t>
            </a:r>
            <a:b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b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t>Lessons</a:t>
            </a:r>
            <a:b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b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t>Learned</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723410028"/>
      </p:ext>
    </p:extLst>
  </p:cSld>
  <p:clrMapOvr>
    <a:masterClrMapping/>
  </p:clrMapOvr>
  <p:transition spd="slow" advTm="0">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13F5C-5CDC-00AF-5724-27090140B68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D42602-E747-5E7B-6B2B-D7593B618E93}"/>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5B4C6DB5-E36F-A7C4-BB48-35E540820164}"/>
              </a:ext>
            </a:extLst>
          </p:cNvPr>
          <p:cNvSpPr>
            <a:spLocks noGrp="1"/>
          </p:cNvSpPr>
          <p:nvPr>
            <p:ph idx="1"/>
          </p:nvPr>
        </p:nvSpPr>
        <p:spPr>
          <a:xfrm>
            <a:off x="4480559" y="422031"/>
            <a:ext cx="7174523" cy="6003153"/>
          </a:xfrm>
        </p:spPr>
        <p:txBody>
          <a:bodyPr anchor="ctr">
            <a:normAutofit/>
          </a:bodyPr>
          <a:lstStyle/>
          <a:p>
            <a:pPr marL="0" indent="0" algn="ctr">
              <a:spcBef>
                <a:spcPts val="0"/>
              </a:spcBef>
              <a:spcAft>
                <a:spcPts val="1200"/>
              </a:spcAft>
              <a:buClr>
                <a:srgbClr val="92D050"/>
              </a:buClr>
              <a:buSzPct val="120000"/>
              <a:buNone/>
            </a:pPr>
            <a:r>
              <a:rPr lang="en-US" sz="3600" b="1" dirty="0"/>
              <a:t>Thermal storage is our ally (technical and economical) when providing heating solutions with hydronic heat pumps</a:t>
            </a:r>
          </a:p>
          <a:p>
            <a:pPr marL="0" indent="0" algn="ctr">
              <a:spcBef>
                <a:spcPts val="0"/>
              </a:spcBef>
              <a:spcAft>
                <a:spcPts val="1200"/>
              </a:spcAft>
              <a:buClr>
                <a:srgbClr val="92D050"/>
              </a:buClr>
              <a:buSzPct val="120000"/>
              <a:buNone/>
            </a:pPr>
            <a:endParaRPr lang="en-US" sz="3600" dirty="0"/>
          </a:p>
          <a:p>
            <a:pPr marL="0" indent="0" algn="ctr">
              <a:spcBef>
                <a:spcPts val="0"/>
              </a:spcBef>
              <a:spcAft>
                <a:spcPts val="1200"/>
              </a:spcAft>
              <a:buClr>
                <a:srgbClr val="92D050"/>
              </a:buClr>
              <a:buSzPct val="120000"/>
              <a:buNone/>
            </a:pPr>
            <a:r>
              <a:rPr lang="en-US" sz="3600" dirty="0">
                <a:solidFill>
                  <a:srgbClr val="FF0000"/>
                </a:solidFill>
                <a:latin typeface="Roboto Medium" pitchFamily="2" charset="0"/>
                <a:ea typeface="Roboto Medium" pitchFamily="2" charset="0"/>
              </a:rPr>
              <a:t>Turndown ratios </a:t>
            </a:r>
            <a:r>
              <a:rPr lang="en-US" sz="3600" u="sng" dirty="0">
                <a:solidFill>
                  <a:srgbClr val="FF0000"/>
                </a:solidFill>
                <a:latin typeface="Roboto Medium" pitchFamily="2" charset="0"/>
                <a:ea typeface="Roboto Medium" pitchFamily="2" charset="0"/>
              </a:rPr>
              <a:t>still matter</a:t>
            </a:r>
            <a:r>
              <a:rPr lang="en-US" sz="3600" dirty="0">
                <a:solidFill>
                  <a:srgbClr val="FF0000"/>
                </a:solidFill>
                <a:latin typeface="Roboto Medium" pitchFamily="2" charset="0"/>
                <a:ea typeface="Roboto Medium" pitchFamily="2" charset="0"/>
              </a:rPr>
              <a:t> in heating system design</a:t>
            </a:r>
          </a:p>
        </p:txBody>
      </p:sp>
      <p:sp>
        <p:nvSpPr>
          <p:cNvPr id="7" name="Title 1">
            <a:extLst>
              <a:ext uri="{FF2B5EF4-FFF2-40B4-BE49-F238E27FC236}">
                <a16:creationId xmlns:a16="http://schemas.microsoft.com/office/drawing/2014/main" id="{82795271-EFC7-3E52-83FA-7B779DEE5D6B}"/>
              </a:ext>
            </a:extLst>
          </p:cNvPr>
          <p:cNvSpPr txBox="1">
            <a:spLocks/>
          </p:cNvSpPr>
          <p:nvPr/>
        </p:nvSpPr>
        <p:spPr>
          <a:xfrm>
            <a:off x="510771" y="1671164"/>
            <a:ext cx="2980441" cy="3420480"/>
          </a:xfrm>
          <a:prstGeom prst="rect">
            <a:avLst/>
          </a:prstGeom>
          <a:noFill/>
          <a:effectLst/>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t>Decarb </a:t>
            </a:r>
            <a:b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b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t>Retrofit</a:t>
            </a:r>
            <a:b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b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t>Lessons</a:t>
            </a:r>
            <a:b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b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rPr>
              <a:t>Learned</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178088153"/>
      </p:ext>
    </p:extLst>
  </p:cSld>
  <p:clrMapOvr>
    <a:masterClrMapping/>
  </p:clrMapOvr>
  <p:transition spd="slow" advTm="0">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E545-C3D1-6E86-8800-12AD184A90E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D3DE8B2-7680-C07A-2285-34B9229169C1}"/>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D4F5A3EE-8D4E-5E96-CB90-BBBC22041CC5}"/>
              </a:ext>
            </a:extLst>
          </p:cNvPr>
          <p:cNvSpPr>
            <a:spLocks noGrp="1"/>
          </p:cNvSpPr>
          <p:nvPr>
            <p:ph idx="1"/>
          </p:nvPr>
        </p:nvSpPr>
        <p:spPr>
          <a:xfrm>
            <a:off x="4480559" y="422031"/>
            <a:ext cx="7174523" cy="6003153"/>
          </a:xfrm>
        </p:spPr>
        <p:txBody>
          <a:bodyPr anchor="ctr">
            <a:normAutofit/>
          </a:bodyPr>
          <a:lstStyle/>
          <a:p>
            <a:pPr marL="0" indent="0" algn="ctr">
              <a:spcBef>
                <a:spcPts val="0"/>
              </a:spcBef>
              <a:spcAft>
                <a:spcPts val="1200"/>
              </a:spcAft>
              <a:buClr>
                <a:srgbClr val="92D050"/>
              </a:buClr>
              <a:buSzPct val="120000"/>
              <a:buNone/>
            </a:pPr>
            <a:r>
              <a:rPr lang="en-US" sz="3600" b="1" dirty="0"/>
              <a:t>Don’t be afraid of partial decarbonization strategies for meeting life cycle cost requirements</a:t>
            </a:r>
          </a:p>
          <a:p>
            <a:pPr marL="0" indent="0" algn="ctr">
              <a:spcBef>
                <a:spcPts val="0"/>
              </a:spcBef>
              <a:spcAft>
                <a:spcPts val="1200"/>
              </a:spcAft>
              <a:buClr>
                <a:srgbClr val="92D050"/>
              </a:buClr>
              <a:buSzPct val="120000"/>
              <a:buNone/>
            </a:pPr>
            <a:endParaRPr lang="en-US" sz="3600" dirty="0"/>
          </a:p>
          <a:p>
            <a:pPr marL="0" indent="0" algn="ctr">
              <a:spcBef>
                <a:spcPts val="0"/>
              </a:spcBef>
              <a:spcAft>
                <a:spcPts val="1200"/>
              </a:spcAft>
              <a:buClr>
                <a:srgbClr val="92D050"/>
              </a:buClr>
              <a:buSzPct val="120000"/>
              <a:buNone/>
            </a:pPr>
            <a:r>
              <a:rPr lang="en-US" sz="3600" dirty="0">
                <a:solidFill>
                  <a:srgbClr val="FF0000"/>
                </a:solidFill>
                <a:latin typeface="Roboto Medium" pitchFamily="2" charset="0"/>
                <a:ea typeface="Roboto Medium" pitchFamily="2" charset="0"/>
              </a:rPr>
              <a:t>An 80% GHG emission reduction is better than NO reduction!</a:t>
            </a:r>
          </a:p>
        </p:txBody>
      </p:sp>
      <p:sp>
        <p:nvSpPr>
          <p:cNvPr id="7" name="Title 1">
            <a:extLst>
              <a:ext uri="{FF2B5EF4-FFF2-40B4-BE49-F238E27FC236}">
                <a16:creationId xmlns:a16="http://schemas.microsoft.com/office/drawing/2014/main" id="{851078B0-F9AD-2A9A-0EC2-21B9DD8C1EB5}"/>
              </a:ext>
            </a:extLst>
          </p:cNvPr>
          <p:cNvSpPr>
            <a:spLocks noGrp="1"/>
          </p:cNvSpPr>
          <p:nvPr>
            <p:ph type="title"/>
          </p:nvPr>
        </p:nvSpPr>
        <p:spPr>
          <a:xfrm>
            <a:off x="510771" y="1671164"/>
            <a:ext cx="2980441" cy="3420480"/>
          </a:xfrm>
          <a:noFill/>
          <a:effectLst/>
        </p:spPr>
        <p:txBody>
          <a:bodyPr anchor="t">
            <a:noAutofit/>
          </a:bodyPr>
          <a:lstStyle/>
          <a:p>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Decarb </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Retrofit</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Lessons</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Learned</a:t>
            </a:r>
            <a:endParaRPr lang="en-US"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060630364"/>
      </p:ext>
    </p:extLst>
  </p:cSld>
  <p:clrMapOvr>
    <a:masterClrMapping/>
  </p:clrMapOvr>
  <p:transition spd="slow" advTm="72256">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8A7BC8-E36E-4EE4-AAD3-B5A3780AC951}"/>
              </a:ext>
            </a:extLst>
          </p:cNvPr>
          <p:cNvSpPr txBox="1"/>
          <p:nvPr/>
        </p:nvSpPr>
        <p:spPr>
          <a:xfrm>
            <a:off x="852036" y="1973341"/>
            <a:ext cx="3781896" cy="6463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Four Key Areas</a:t>
            </a:r>
          </a:p>
        </p:txBody>
      </p:sp>
      <p:pic>
        <p:nvPicPr>
          <p:cNvPr id="6" name="Picture 5">
            <a:extLst>
              <a:ext uri="{FF2B5EF4-FFF2-40B4-BE49-F238E27FC236}">
                <a16:creationId xmlns:a16="http://schemas.microsoft.com/office/drawing/2014/main" id="{D5FD85D9-ECF9-0693-34BA-CB6C66D4B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036" y="2673310"/>
            <a:ext cx="3781896" cy="3761885"/>
          </a:xfrm>
          <a:prstGeom prst="rect">
            <a:avLst/>
          </a:prstGeom>
        </p:spPr>
      </p:pic>
      <p:sp>
        <p:nvSpPr>
          <p:cNvPr id="11" name="TextBox 10">
            <a:extLst>
              <a:ext uri="{FF2B5EF4-FFF2-40B4-BE49-F238E27FC236}">
                <a16:creationId xmlns:a16="http://schemas.microsoft.com/office/drawing/2014/main" id="{930817A6-CA88-1426-C2CF-377A2F3F8C61}"/>
              </a:ext>
            </a:extLst>
          </p:cNvPr>
          <p:cNvSpPr txBox="1"/>
          <p:nvPr/>
        </p:nvSpPr>
        <p:spPr>
          <a:xfrm>
            <a:off x="5478818" y="2014285"/>
            <a:ext cx="6196506" cy="446276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1200"/>
              </a:spcAft>
              <a:buClr>
                <a:srgbClr val="00549B"/>
              </a:buClr>
              <a:buSzPct val="100000"/>
              <a:buFont typeface="Arial" panose="020B0604020202020204" pitchFamily="34" charset="0"/>
              <a:buChar char="•"/>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F</a:t>
            </a:r>
            <a:r>
              <a:rPr kumimoji="0" lang="en-US" sz="2400" b="1" i="0" u="none" strike="noStrike" kern="1200" cap="none" spc="0" normalizeH="0" baseline="0" noProof="0" dirty="0" err="1">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ocused</a:t>
            </a: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 on strategy, thought leadership, industry collaboration, and public advocacy related to building decarbonization</a:t>
            </a:r>
            <a:b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457200" rtl="0" eaLnBrk="1" fontAlgn="auto" latinLnBrk="0" hangingPunct="1">
              <a:lnSpc>
                <a:spcPct val="100000"/>
              </a:lnSpc>
              <a:spcBef>
                <a:spcPts val="0"/>
              </a:spcBef>
              <a:spcAft>
                <a:spcPts val="1200"/>
              </a:spcAft>
              <a:buClr>
                <a:srgbClr val="00549B"/>
              </a:buClr>
              <a:buSzPct val="100000"/>
              <a:buFont typeface="Arial" panose="020B0604020202020204" pitchFamily="34" charset="0"/>
              <a:buChar char="•"/>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Works with the ASHRAE councils to deliver projects</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Technology</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Education</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Research</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Standards</a:t>
            </a:r>
          </a:p>
        </p:txBody>
      </p:sp>
      <p:sp>
        <p:nvSpPr>
          <p:cNvPr id="13" name="TextBox 12">
            <a:extLst>
              <a:ext uri="{FF2B5EF4-FFF2-40B4-BE49-F238E27FC236}">
                <a16:creationId xmlns:a16="http://schemas.microsoft.com/office/drawing/2014/main" id="{C9B15BF2-CCE6-4075-C96E-5E8364A445AE}"/>
              </a:ext>
            </a:extLst>
          </p:cNvPr>
          <p:cNvSpPr txBox="1"/>
          <p:nvPr/>
        </p:nvSpPr>
        <p:spPr>
          <a:xfrm>
            <a:off x="457201" y="694194"/>
            <a:ext cx="107720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Center of Excellence for Building Decarbonization (CEBD)</a:t>
            </a:r>
          </a:p>
        </p:txBody>
      </p:sp>
      <p:pic>
        <p:nvPicPr>
          <p:cNvPr id="9" name="Picture 8" descr="A blue hexagon with black background&#10;&#10;AI-generated content may be incorrect.">
            <a:extLst>
              <a:ext uri="{FF2B5EF4-FFF2-40B4-BE49-F238E27FC236}">
                <a16:creationId xmlns:a16="http://schemas.microsoft.com/office/drawing/2014/main" id="{67DFE673-80A7-4623-8D8B-4B27D11D19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21922" y="5326187"/>
            <a:ext cx="1562332" cy="1081711"/>
          </a:xfrm>
          <a:prstGeom prst="rect">
            <a:avLst/>
          </a:prstGeom>
        </p:spPr>
      </p:pic>
    </p:spTree>
    <p:extLst>
      <p:ext uri="{BB962C8B-B14F-4D97-AF65-F5344CB8AC3E}">
        <p14:creationId xmlns:p14="http://schemas.microsoft.com/office/powerpoint/2010/main" val="1805148394"/>
      </p:ext>
    </p:extLst>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8EAB0-307A-D65D-83F8-384BD4A833BC}"/>
              </a:ext>
            </a:extLst>
          </p:cNvPr>
          <p:cNvSpPr>
            <a:spLocks noGrp="1"/>
          </p:cNvSpPr>
          <p:nvPr>
            <p:ph type="ctrTitle"/>
          </p:nvPr>
        </p:nvSpPr>
        <p:spPr/>
        <p:txBody>
          <a:bodyPr>
            <a:normAutofit/>
          </a:bodyPr>
          <a:lstStyle/>
          <a:p>
            <a:r>
              <a:rPr lang="en-US" sz="5400" dirty="0">
                <a:effectLst>
                  <a:outerShdw blurRad="38100" dist="38100" dir="2700000" algn="tl">
                    <a:srgbClr val="000000">
                      <a:alpha val="43137"/>
                    </a:srgbClr>
                  </a:outerShdw>
                </a:effectLst>
              </a:rPr>
              <a:t>ASHRAE Published Decarbonization Guides</a:t>
            </a:r>
          </a:p>
        </p:txBody>
      </p:sp>
      <p:pic>
        <p:nvPicPr>
          <p:cNvPr id="3" name="Picture 2">
            <a:extLst>
              <a:ext uri="{FF2B5EF4-FFF2-40B4-BE49-F238E27FC236}">
                <a16:creationId xmlns:a16="http://schemas.microsoft.com/office/drawing/2014/main" id="{88EEC27E-4B0A-D27A-32EC-A0BF776654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19367" y="2806881"/>
            <a:ext cx="1956366" cy="2556428"/>
          </a:xfrm>
          <a:prstGeom prst="rect">
            <a:avLst/>
          </a:prstGeom>
          <a:effectLst>
            <a:outerShdw blurRad="254000" dist="38100" dir="5400000" algn="t" rotWithShape="0">
              <a:prstClr val="black">
                <a:alpha val="40000"/>
              </a:prstClr>
            </a:outerShdw>
          </a:effectLst>
        </p:spPr>
      </p:pic>
      <p:pic>
        <p:nvPicPr>
          <p:cNvPr id="4" name="Picture 3">
            <a:extLst>
              <a:ext uri="{FF2B5EF4-FFF2-40B4-BE49-F238E27FC236}">
                <a16:creationId xmlns:a16="http://schemas.microsoft.com/office/drawing/2014/main" id="{45F17C51-F123-04C3-A811-15D2F5BD70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7151" y="2806881"/>
            <a:ext cx="1956366" cy="2546577"/>
          </a:xfrm>
          <a:prstGeom prst="rect">
            <a:avLst/>
          </a:prstGeom>
          <a:effectLst>
            <a:outerShdw blurRad="254000" dist="38100" dir="5400000" algn="t" rotWithShape="0">
              <a:prstClr val="black">
                <a:alpha val="40000"/>
              </a:prstClr>
            </a:outerShdw>
          </a:effectLst>
        </p:spPr>
      </p:pic>
      <p:pic>
        <p:nvPicPr>
          <p:cNvPr id="5" name="Picture 4">
            <a:extLst>
              <a:ext uri="{FF2B5EF4-FFF2-40B4-BE49-F238E27FC236}">
                <a16:creationId xmlns:a16="http://schemas.microsoft.com/office/drawing/2014/main" id="{1CCCB97B-371E-2395-807C-68B347B55A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9342" y="3361440"/>
            <a:ext cx="1967809" cy="2546577"/>
          </a:xfrm>
          <a:prstGeom prst="rect">
            <a:avLst/>
          </a:prstGeom>
          <a:effectLst>
            <a:outerShdw blurRad="254000" dist="38100" dir="5400000" algn="t" rotWithShape="0">
              <a:prstClr val="black">
                <a:alpha val="40000"/>
              </a:prstClr>
            </a:outerShdw>
          </a:effectLst>
        </p:spPr>
      </p:pic>
      <p:pic>
        <p:nvPicPr>
          <p:cNvPr id="6" name="Picture 5">
            <a:extLst>
              <a:ext uri="{FF2B5EF4-FFF2-40B4-BE49-F238E27FC236}">
                <a16:creationId xmlns:a16="http://schemas.microsoft.com/office/drawing/2014/main" id="{1CBFCC65-0CE2-3FD8-563A-01BDC74379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38207" y="3361440"/>
            <a:ext cx="1979573" cy="2556429"/>
          </a:xfrm>
          <a:prstGeom prst="rect">
            <a:avLst/>
          </a:prstGeom>
          <a:effectLst>
            <a:outerShdw blurRad="254000" dist="38100" dir="5400000" algn="t" rotWithShape="0">
              <a:prstClr val="black">
                <a:alpha val="40000"/>
              </a:prstClr>
            </a:outerShdw>
          </a:effectLst>
        </p:spPr>
      </p:pic>
      <p:pic>
        <p:nvPicPr>
          <p:cNvPr id="7" name="Picture 6">
            <a:extLst>
              <a:ext uri="{FF2B5EF4-FFF2-40B4-BE49-F238E27FC236}">
                <a16:creationId xmlns:a16="http://schemas.microsoft.com/office/drawing/2014/main" id="{61B4CEB8-F46D-0ED6-0B4F-2185D20086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25491" y="3871652"/>
            <a:ext cx="2677409" cy="1733786"/>
          </a:xfrm>
          <a:prstGeom prst="rect">
            <a:avLst/>
          </a:prstGeom>
        </p:spPr>
      </p:pic>
      <p:pic>
        <p:nvPicPr>
          <p:cNvPr id="8" name="Picture 7" descr="A cover of a book&#10;&#10;AI-generated content may be incorrect.">
            <a:extLst>
              <a:ext uri="{FF2B5EF4-FFF2-40B4-BE49-F238E27FC236}">
                <a16:creationId xmlns:a16="http://schemas.microsoft.com/office/drawing/2014/main" id="{31870194-DD8F-B8E4-C32C-52C333A47A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8006" y="2806881"/>
            <a:ext cx="1753295" cy="2349164"/>
          </a:xfrm>
          <a:prstGeom prst="rect">
            <a:avLst/>
          </a:prstGeom>
          <a:effectLst>
            <a:outerShdw blurRad="254000" dist="76200" dir="2700000" algn="tl" rotWithShape="0">
              <a:prstClr val="black">
                <a:alpha val="40000"/>
              </a:prstClr>
            </a:outerShdw>
          </a:effectLst>
        </p:spPr>
      </p:pic>
    </p:spTree>
    <p:extLst>
      <p:ext uri="{BB962C8B-B14F-4D97-AF65-F5344CB8AC3E}">
        <p14:creationId xmlns:p14="http://schemas.microsoft.com/office/powerpoint/2010/main" val="3832710463"/>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7C53A-00CA-F663-73EA-5025A098B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71F1FF-0F5E-7B35-6CE9-692CB557C107}"/>
              </a:ext>
            </a:extLst>
          </p:cNvPr>
          <p:cNvSpPr>
            <a:spLocks noGrp="1"/>
          </p:cNvSpPr>
          <p:nvPr>
            <p:ph type="ctrTitle"/>
          </p:nvPr>
        </p:nvSpPr>
        <p:spPr>
          <a:xfrm>
            <a:off x="1666918" y="811820"/>
            <a:ext cx="9144000" cy="1646575"/>
          </a:xfrm>
        </p:spPr>
        <p:txBody>
          <a:bodyPr>
            <a:noAutofit/>
          </a:bodyPr>
          <a:lstStyle/>
          <a:p>
            <a:pPr>
              <a:lnSpc>
                <a:spcPct val="100000"/>
              </a:lnSpc>
            </a:pPr>
            <a:r>
              <a:rPr lang="en-US" sz="4400"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ASHRAE Decarbonization Guides</a:t>
            </a:r>
            <a:br>
              <a:rPr lang="en-US" sz="4400" dirty="0"/>
            </a:br>
            <a:r>
              <a:rPr lang="en-US" sz="4400" dirty="0">
                <a:solidFill>
                  <a:srgbClr val="92D050"/>
                </a:solidFill>
                <a:latin typeface="Roboto" panose="02000000000000000000" pitchFamily="2" charset="0"/>
                <a:ea typeface="Roboto" panose="02000000000000000000" pitchFamily="2" charset="0"/>
                <a:cs typeface="Roboto" panose="02000000000000000000" pitchFamily="2" charset="0"/>
              </a:rPr>
              <a:t>COMING IN 2025!</a:t>
            </a:r>
          </a:p>
        </p:txBody>
      </p:sp>
      <p:pic>
        <p:nvPicPr>
          <p:cNvPr id="9" name="Picture 8">
            <a:extLst>
              <a:ext uri="{FF2B5EF4-FFF2-40B4-BE49-F238E27FC236}">
                <a16:creationId xmlns:a16="http://schemas.microsoft.com/office/drawing/2014/main" id="{157AE03A-5857-BBBB-103C-34C05DAE20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5408" y="3160888"/>
            <a:ext cx="3825795" cy="2477436"/>
          </a:xfrm>
          <a:prstGeom prst="rect">
            <a:avLst/>
          </a:prstGeom>
        </p:spPr>
      </p:pic>
      <p:pic>
        <p:nvPicPr>
          <p:cNvPr id="10" name="Picture 9">
            <a:extLst>
              <a:ext uri="{FF2B5EF4-FFF2-40B4-BE49-F238E27FC236}">
                <a16:creationId xmlns:a16="http://schemas.microsoft.com/office/drawing/2014/main" id="{2A49D1CE-BBD5-04E8-1B69-F551559A34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06433" y="2940641"/>
            <a:ext cx="2238024" cy="2917929"/>
          </a:xfrm>
          <a:prstGeom prst="rect">
            <a:avLst/>
          </a:prstGeom>
          <a:effectLst>
            <a:outerShdw blurRad="254000" dist="38100" dir="5400000" algn="t" rotWithShape="0">
              <a:prstClr val="black">
                <a:alpha val="40000"/>
              </a:prstClr>
            </a:outerShdw>
          </a:effectLst>
        </p:spPr>
      </p:pic>
      <p:pic>
        <p:nvPicPr>
          <p:cNvPr id="11" name="Picture 10" descr="A group of people looking at a blueprint&#10;&#10;Description automatically generated">
            <a:extLst>
              <a:ext uri="{FF2B5EF4-FFF2-40B4-BE49-F238E27FC236}">
                <a16:creationId xmlns:a16="http://schemas.microsoft.com/office/drawing/2014/main" id="{026AF235-BDB6-21A2-AB1E-97F4D563C3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51042" y="2940641"/>
            <a:ext cx="2254233" cy="2916936"/>
          </a:xfrm>
          <a:prstGeom prst="rect">
            <a:avLst/>
          </a:prstGeom>
          <a:effectLst>
            <a:outerShdw blurRad="254000" dist="76200" dir="2700000" algn="tl" rotWithShape="0">
              <a:prstClr val="black">
                <a:alpha val="40000"/>
              </a:prstClr>
            </a:outerShdw>
          </a:effectLst>
        </p:spPr>
      </p:pic>
      <p:sp>
        <p:nvSpPr>
          <p:cNvPr id="12" name="TextBox 11">
            <a:extLst>
              <a:ext uri="{FF2B5EF4-FFF2-40B4-BE49-F238E27FC236}">
                <a16:creationId xmlns:a16="http://schemas.microsoft.com/office/drawing/2014/main" id="{24B62AB4-1EA9-6339-126D-B06D80D490F3}"/>
              </a:ext>
            </a:extLst>
          </p:cNvPr>
          <p:cNvSpPr txBox="1"/>
          <p:nvPr/>
        </p:nvSpPr>
        <p:spPr>
          <a:xfrm>
            <a:off x="1555408" y="4066353"/>
            <a:ext cx="37254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ptos" panose="02110004020202020204"/>
                <a:ea typeface="+mn-ea"/>
                <a:cs typeface="+mn-cs"/>
              </a:rPr>
              <a:t>Expanded Version 2</a:t>
            </a:r>
          </a:p>
        </p:txBody>
      </p:sp>
    </p:spTree>
    <p:extLst>
      <p:ext uri="{BB962C8B-B14F-4D97-AF65-F5344CB8AC3E}">
        <p14:creationId xmlns:p14="http://schemas.microsoft.com/office/powerpoint/2010/main" val="3634095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474B12-5288-E9CE-6B7E-4249841A107B}"/>
            </a:ext>
          </a:extLst>
        </p:cNvPr>
        <p:cNvGrpSpPr/>
        <p:nvPr/>
      </p:nvGrpSpPr>
      <p:grpSpPr>
        <a:xfrm>
          <a:off x="0" y="0"/>
          <a:ext cx="0" cy="0"/>
          <a:chOff x="0" y="0"/>
          <a:chExt cx="0" cy="0"/>
        </a:xfrm>
      </p:grpSpPr>
      <p:pic>
        <p:nvPicPr>
          <p:cNvPr id="3" name="Picture 2" descr="A forest with purple flowers&#10;&#10;Description automatically generated">
            <a:extLst>
              <a:ext uri="{FF2B5EF4-FFF2-40B4-BE49-F238E27FC236}">
                <a16:creationId xmlns:a16="http://schemas.microsoft.com/office/drawing/2014/main" id="{52512038-7288-BBB3-F854-B00E655A81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832543048"/>
      </p:ext>
    </p:extLst>
  </p:cSld>
  <p:clrMapOvr>
    <a:masterClrMapping/>
  </p:clrMapOvr>
  <p:transition spd="slow" advTm="0">
    <p:wipe/>
  </p:transition>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53000">
              <a:srgbClr val="0070C0"/>
            </a:gs>
            <a:gs pos="81000">
              <a:srgbClr val="235D95"/>
            </a:gs>
            <a:gs pos="100000">
              <a:srgbClr val="002060"/>
            </a:gs>
            <a:gs pos="0">
              <a:srgbClr val="4599CA">
                <a:alpha val="77000"/>
              </a:srgbClr>
            </a:gs>
          </a:gsLst>
          <a:lin ang="0" scaled="1"/>
          <a:tileRect/>
        </a:gradFill>
        <a:effectLst/>
      </p:bgPr>
    </p:bg>
    <p:spTree>
      <p:nvGrpSpPr>
        <p:cNvPr id="1" name="">
          <a:extLst>
            <a:ext uri="{FF2B5EF4-FFF2-40B4-BE49-F238E27FC236}">
              <a16:creationId xmlns:a16="http://schemas.microsoft.com/office/drawing/2014/main" id="{14C91257-BBB7-5FAE-30D4-8FC810B41670}"/>
            </a:ext>
          </a:extLst>
        </p:cNvPr>
        <p:cNvGrpSpPr/>
        <p:nvPr/>
      </p:nvGrpSpPr>
      <p:grpSpPr>
        <a:xfrm>
          <a:off x="0" y="0"/>
          <a:ext cx="0" cy="0"/>
          <a:chOff x="0" y="0"/>
          <a:chExt cx="0" cy="0"/>
        </a:xfrm>
      </p:grpSpPr>
      <p:pic>
        <p:nvPicPr>
          <p:cNvPr id="7" name="Picture 6" descr="A close-up of several small cubes&#10;&#10;Description automatically generated">
            <a:extLst>
              <a:ext uri="{FF2B5EF4-FFF2-40B4-BE49-F238E27FC236}">
                <a16:creationId xmlns:a16="http://schemas.microsoft.com/office/drawing/2014/main" id="{5561CF12-E512-4255-AEF6-59188208FE5A}"/>
              </a:ext>
            </a:extLst>
          </p:cNvPr>
          <p:cNvPicPr>
            <a:picLocks noChangeAspect="1"/>
          </p:cNvPicPr>
          <p:nvPr/>
        </p:nvPicPr>
        <p:blipFill rotWithShape="1">
          <a:blip r:embed="rId3" cstate="screen">
            <a:alphaModFix amt="28000"/>
            <a:extLst>
              <a:ext uri="{28A0092B-C50C-407E-A947-70E740481C1C}">
                <a14:useLocalDpi xmlns:a14="http://schemas.microsoft.com/office/drawing/2010/main"/>
              </a:ext>
            </a:extLst>
          </a:blip>
          <a:srcRect/>
          <a:stretch/>
        </p:blipFill>
        <p:spPr>
          <a:xfrm>
            <a:off x="0" y="1090863"/>
            <a:ext cx="12191999" cy="5802230"/>
          </a:xfrm>
          <a:prstGeom prst="rect">
            <a:avLst/>
          </a:prstGeom>
        </p:spPr>
      </p:pic>
      <p:pic>
        <p:nvPicPr>
          <p:cNvPr id="3" name="Picture 2" descr="A black and white sign&#10;&#10;Description automatically generated with low confidence">
            <a:extLst>
              <a:ext uri="{FF2B5EF4-FFF2-40B4-BE49-F238E27FC236}">
                <a16:creationId xmlns:a16="http://schemas.microsoft.com/office/drawing/2014/main" id="{74A39F2F-C7FC-3FFA-F86E-D86C917308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9346" y="1647236"/>
            <a:ext cx="1758480" cy="1295513"/>
          </a:xfrm>
          <a:prstGeom prst="rect">
            <a:avLst/>
          </a:prstGeom>
        </p:spPr>
      </p:pic>
      <p:pic>
        <p:nvPicPr>
          <p:cNvPr id="4" name="Picture 3">
            <a:extLst>
              <a:ext uri="{FF2B5EF4-FFF2-40B4-BE49-F238E27FC236}">
                <a16:creationId xmlns:a16="http://schemas.microsoft.com/office/drawing/2014/main" id="{EC79E0C0-9DDF-072A-F1CA-F821CD6D6D28}"/>
              </a:ext>
            </a:extLst>
          </p:cNvPr>
          <p:cNvPicPr>
            <a:picLocks noChangeAspect="1"/>
          </p:cNvPicPr>
          <p:nvPr/>
        </p:nvPicPr>
        <p:blipFill>
          <a:blip r:embed="rId5"/>
          <a:stretch>
            <a:fillRect/>
          </a:stretch>
        </p:blipFill>
        <p:spPr>
          <a:xfrm>
            <a:off x="9462890" y="1623404"/>
            <a:ext cx="1135025" cy="1319345"/>
          </a:xfrm>
          <a:prstGeom prst="rect">
            <a:avLst/>
          </a:prstGeom>
        </p:spPr>
      </p:pic>
      <p:sp>
        <p:nvSpPr>
          <p:cNvPr id="12" name="TextBox 11">
            <a:extLst>
              <a:ext uri="{FF2B5EF4-FFF2-40B4-BE49-F238E27FC236}">
                <a16:creationId xmlns:a16="http://schemas.microsoft.com/office/drawing/2014/main" id="{6E71506B-DF51-2588-670E-599F2E7CF3D0}"/>
              </a:ext>
            </a:extLst>
          </p:cNvPr>
          <p:cNvSpPr txBox="1"/>
          <p:nvPr/>
        </p:nvSpPr>
        <p:spPr>
          <a:xfrm>
            <a:off x="509409" y="143873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Google Shape;655;p95">
            <a:extLst>
              <a:ext uri="{FF2B5EF4-FFF2-40B4-BE49-F238E27FC236}">
                <a16:creationId xmlns:a16="http://schemas.microsoft.com/office/drawing/2014/main" id="{5A01CC40-BDD4-C921-FD0E-B57425250B1F}"/>
              </a:ext>
            </a:extLst>
          </p:cNvPr>
          <p:cNvSpPr txBox="1"/>
          <p:nvPr/>
        </p:nvSpPr>
        <p:spPr>
          <a:xfrm>
            <a:off x="7228917" y="3991978"/>
            <a:ext cx="4117818" cy="1011707"/>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6600" b="1" i="0"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Thank You</a:t>
            </a:r>
            <a:endParaRPr kumimoji="0" sz="2000" b="1" i="0"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pic>
        <p:nvPicPr>
          <p:cNvPr id="2" name="Picture 1">
            <a:extLst>
              <a:ext uri="{FF2B5EF4-FFF2-40B4-BE49-F238E27FC236}">
                <a16:creationId xmlns:a16="http://schemas.microsoft.com/office/drawing/2014/main" id="{AFC4B53C-AA30-06FC-8E4B-8EBA0FC422DD}"/>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99000"/>
                    </a14:imgEffect>
                    <a14:imgEffect>
                      <a14:brightnessContrast bright="-1000"/>
                    </a14:imgEffect>
                  </a14:imgLayer>
                </a14:imgProps>
              </a:ext>
              <a:ext uri="{28A0092B-C50C-407E-A947-70E740481C1C}">
                <a14:useLocalDpi xmlns:a14="http://schemas.microsoft.com/office/drawing/2010/main"/>
              </a:ext>
            </a:extLst>
          </a:blip>
          <a:srcRect r="-7690" b="-20001"/>
          <a:stretch/>
        </p:blipFill>
        <p:spPr>
          <a:xfrm>
            <a:off x="8182730" y="2939356"/>
            <a:ext cx="2560320" cy="822960"/>
          </a:xfrm>
          <a:prstGeom prst="rect">
            <a:avLst/>
          </a:prstGeom>
        </p:spPr>
      </p:pic>
    </p:spTree>
    <p:extLst>
      <p:ext uri="{BB962C8B-B14F-4D97-AF65-F5344CB8AC3E}">
        <p14:creationId xmlns:p14="http://schemas.microsoft.com/office/powerpoint/2010/main" val="366107939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2">
          <a:extLst>
            <a:ext uri="{FF2B5EF4-FFF2-40B4-BE49-F238E27FC236}">
              <a16:creationId xmlns:a16="http://schemas.microsoft.com/office/drawing/2014/main" id="{67134321-17EA-0CAD-74A2-F1CF7CFB150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E52AD44-818F-7635-D4A0-19535A260B00}"/>
              </a:ext>
            </a:extLst>
          </p:cNvPr>
          <p:cNvSpPr txBox="1">
            <a:spLocks/>
          </p:cNvSpPr>
          <p:nvPr/>
        </p:nvSpPr>
        <p:spPr>
          <a:xfrm>
            <a:off x="196359" y="706406"/>
            <a:ext cx="2917651" cy="1578042"/>
          </a:xfrm>
          <a:prstGeom prst="rect">
            <a:avLst/>
          </a:prstGeom>
          <a:noFill/>
          <a:effectLst/>
        </p:spPr>
        <p:txBody>
          <a:bodyPr anchor="t">
            <a:noAutofit/>
          </a:bodyPr>
          <a:lst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a:lstStyle>
          <a:p>
            <a:pPr algn="ctr"/>
            <a:r>
              <a:rPr lang="en-US" sz="4400" b="1" dirty="0">
                <a:solidFill>
                  <a:schemeClr val="accent6">
                    <a:lumMod val="20000"/>
                    <a:lumOff val="80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California</a:t>
            </a:r>
            <a:br>
              <a:rPr lang="en-US" sz="4400" b="1" dirty="0">
                <a:solidFill>
                  <a:schemeClr val="accent6">
                    <a:lumMod val="20000"/>
                    <a:lumOff val="80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solidFill>
                  <a:schemeClr val="accent6">
                    <a:lumMod val="20000"/>
                    <a:lumOff val="80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Direction</a:t>
            </a:r>
            <a:br>
              <a:rPr lang="en-US" sz="4000" b="1" dirty="0">
                <a:solidFill>
                  <a:schemeClr val="bg1"/>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000" b="1" dirty="0">
                <a:latin typeface="Roboto Condensed" panose="02000000000000000000" pitchFamily="2" charset="0"/>
                <a:cs typeface="Roboto Condensed" panose="02000000000000000000" pitchFamily="2" charset="0"/>
              </a:rPr>
            </a:br>
            <a:endParaRPr lang="en-US" sz="4000" b="1" dirty="0">
              <a:latin typeface="Roboto Condensed" panose="02000000000000000000" pitchFamily="2" charset="0"/>
              <a:cs typeface="Roboto Condensed" panose="02000000000000000000" pitchFamily="2" charset="0"/>
            </a:endParaRPr>
          </a:p>
        </p:txBody>
      </p:sp>
      <p:sp>
        <p:nvSpPr>
          <p:cNvPr id="5" name="Title 1">
            <a:extLst>
              <a:ext uri="{FF2B5EF4-FFF2-40B4-BE49-F238E27FC236}">
                <a16:creationId xmlns:a16="http://schemas.microsoft.com/office/drawing/2014/main" id="{6541359B-7316-57BE-4C2F-233C18ADA09F}"/>
              </a:ext>
            </a:extLst>
          </p:cNvPr>
          <p:cNvSpPr txBox="1">
            <a:spLocks/>
          </p:cNvSpPr>
          <p:nvPr/>
        </p:nvSpPr>
        <p:spPr>
          <a:xfrm>
            <a:off x="95534" y="1399394"/>
            <a:ext cx="3119303" cy="4059212"/>
          </a:xfrm>
          <a:prstGeom prst="rect">
            <a:avLst/>
          </a:prstGeom>
          <a:noFill/>
          <a:effectLst/>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4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solidFill>
                  <a:schemeClr val="accent6">
                    <a:lumMod val="20000"/>
                    <a:lumOff val="80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Transition </a:t>
            </a:r>
          </a:p>
          <a:p>
            <a:r>
              <a:rPr lang="en-US" sz="4400" b="1" dirty="0">
                <a:solidFill>
                  <a:schemeClr val="accent6">
                    <a:lumMod val="20000"/>
                    <a:lumOff val="80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to </a:t>
            </a:r>
            <a:br>
              <a:rPr lang="en-US" sz="4400" b="1" dirty="0">
                <a:solidFill>
                  <a:schemeClr val="accent6">
                    <a:lumMod val="20000"/>
                    <a:lumOff val="80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solidFill>
                  <a:schemeClr val="accent6">
                    <a:lumMod val="20000"/>
                    <a:lumOff val="80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All-Electric Buildings</a:t>
            </a:r>
            <a:endParaRPr lang="en-US" sz="4000" b="1" dirty="0">
              <a:solidFill>
                <a:schemeClr val="accent6">
                  <a:lumMod val="20000"/>
                  <a:lumOff val="80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
        <p:nvSpPr>
          <p:cNvPr id="6" name="TextBox 5">
            <a:extLst>
              <a:ext uri="{FF2B5EF4-FFF2-40B4-BE49-F238E27FC236}">
                <a16:creationId xmlns:a16="http://schemas.microsoft.com/office/drawing/2014/main" id="{CEFF118A-D7A5-85ED-B790-EAF79E45F7A8}"/>
              </a:ext>
            </a:extLst>
          </p:cNvPr>
          <p:cNvSpPr txBox="1"/>
          <p:nvPr/>
        </p:nvSpPr>
        <p:spPr>
          <a:xfrm>
            <a:off x="4129237" y="272960"/>
            <a:ext cx="7765577" cy="6440225"/>
          </a:xfrm>
          <a:prstGeom prst="rect">
            <a:avLst/>
          </a:prstGeom>
          <a:noFill/>
        </p:spPr>
        <p:txBody>
          <a:bodyPr wrap="square" rtlCol="0">
            <a:spAutoFit/>
          </a:bodyPr>
          <a:lstStyle/>
          <a:p>
            <a:r>
              <a:rPr lang="en-US" sz="2600" b="1" u="sng" dirty="0">
                <a:latin typeface="Roboto Condensed" panose="02000000000000000000" pitchFamily="2" charset="0"/>
                <a:ea typeface="Roboto Condensed" panose="02000000000000000000" pitchFamily="2" charset="0"/>
                <a:cs typeface="Roboto Condensed" panose="02000000000000000000" pitchFamily="2" charset="0"/>
              </a:rPr>
              <a:t>Over 65 California jurisdictions </a:t>
            </a:r>
            <a:r>
              <a:rPr lang="en-US" sz="2600" b="1" dirty="0">
                <a:latin typeface="Roboto Condensed" panose="02000000000000000000" pitchFamily="2" charset="0"/>
                <a:ea typeface="Roboto Condensed" panose="02000000000000000000" pitchFamily="2" charset="0"/>
                <a:cs typeface="Roboto Condensed" panose="02000000000000000000" pitchFamily="2" charset="0"/>
              </a:rPr>
              <a:t>have already adopted policies to promote or require building electrification, and the California Air Resources Board has approved a strategy to ban the sale of gas heating and water heating equipment statewide starting in 2030. </a:t>
            </a:r>
          </a:p>
          <a:p>
            <a:endParaRPr lang="en-US" sz="2800" b="1" dirty="0">
              <a:latin typeface="Roboto Condensed" panose="02000000000000000000" pitchFamily="2" charset="0"/>
              <a:ea typeface="Roboto Condensed" panose="02000000000000000000" pitchFamily="2" charset="0"/>
              <a:cs typeface="Roboto Condensed" panose="02000000000000000000" pitchFamily="2" charset="0"/>
            </a:endParaRPr>
          </a:p>
          <a:p>
            <a:endParaRPr lang="en-US" sz="2800" b="1" dirty="0">
              <a:latin typeface="Roboto Condensed" panose="02000000000000000000" pitchFamily="2" charset="0"/>
              <a:ea typeface="Roboto Condensed" panose="02000000000000000000" pitchFamily="2" charset="0"/>
              <a:cs typeface="Roboto Condensed" panose="02000000000000000000" pitchFamily="2" charset="0"/>
            </a:endParaRPr>
          </a:p>
          <a:p>
            <a:endParaRPr lang="en-US" sz="2800" b="1" dirty="0">
              <a:latin typeface="Roboto Condensed" panose="02000000000000000000" pitchFamily="2" charset="0"/>
              <a:ea typeface="Roboto Condensed" panose="02000000000000000000" pitchFamily="2" charset="0"/>
              <a:cs typeface="Roboto Condensed" panose="02000000000000000000" pitchFamily="2" charset="0"/>
            </a:endParaRPr>
          </a:p>
          <a:p>
            <a:pPr>
              <a:spcBef>
                <a:spcPts val="1200"/>
              </a:spcBef>
              <a:spcAft>
                <a:spcPts val="600"/>
              </a:spcAft>
            </a:pPr>
            <a:r>
              <a:rPr lang="en-US" sz="1600" dirty="0">
                <a:latin typeface="Roboto Medium" panose="02000000000000000000" pitchFamily="2" charset="0"/>
                <a:ea typeface="Roboto Medium" panose="02000000000000000000" pitchFamily="2" charset="0"/>
                <a:cs typeface="Roboto Medium" panose="02000000000000000000" pitchFamily="2" charset="0"/>
              </a:rPr>
              <a:t>EXCEPTIONS:</a:t>
            </a:r>
          </a:p>
          <a:p>
            <a:pPr marL="342900" indent="-342900">
              <a:spcAft>
                <a:spcPts val="300"/>
              </a:spcAft>
              <a:buFont typeface="+mj-lt"/>
              <a:buAutoNum type="arabicPeriod"/>
            </a:pPr>
            <a:r>
              <a:rPr lang="en-US" sz="1600" dirty="0">
                <a:latin typeface="Roboto Medium" panose="02000000000000000000" pitchFamily="2" charset="0"/>
                <a:ea typeface="Roboto Medium" panose="02000000000000000000" pitchFamily="2" charset="0"/>
                <a:cs typeface="Roboto Medium" panose="02000000000000000000" pitchFamily="2" charset="0"/>
              </a:rPr>
              <a:t>Application for a building permit is submitted, accepted by the Department of Building and Safety, and building permit application fees are paid prior to April 1, 2023.</a:t>
            </a:r>
          </a:p>
          <a:p>
            <a:pPr marL="342900" indent="-342900">
              <a:spcAft>
                <a:spcPts val="300"/>
              </a:spcAft>
              <a:buFont typeface="+mj-lt"/>
              <a:buAutoNum type="arabicPeriod"/>
            </a:pPr>
            <a:r>
              <a:rPr lang="en-US" sz="1600" dirty="0">
                <a:latin typeface="Roboto Medium" panose="02000000000000000000" pitchFamily="2" charset="0"/>
                <a:ea typeface="Roboto Medium" panose="02000000000000000000" pitchFamily="2" charset="0"/>
                <a:cs typeface="Roboto Medium" panose="02000000000000000000" pitchFamily="2" charset="0"/>
              </a:rPr>
              <a:t>Cooking equipment contained within kitchens located in a public use area, as defined in the California Building Code Chapter 2, such as restaurants, commissaries, and cafeterias provided the electrical infrastructure is installed in accordance with Section 99.05.106.14.1.</a:t>
            </a:r>
          </a:p>
          <a:p>
            <a:pPr marL="342900" indent="-342900">
              <a:spcAft>
                <a:spcPts val="300"/>
              </a:spcAft>
              <a:buFont typeface="+mj-lt"/>
              <a:buAutoNum type="arabicPeriod"/>
            </a:pPr>
            <a:r>
              <a:rPr lang="en-US" sz="1600" dirty="0">
                <a:latin typeface="Roboto Medium" panose="02000000000000000000" pitchFamily="2" charset="0"/>
                <a:ea typeface="Roboto Medium" panose="02000000000000000000" pitchFamily="2" charset="0"/>
                <a:cs typeface="Roboto Medium" panose="02000000000000000000" pitchFamily="2" charset="0"/>
              </a:rPr>
              <a:t>Gas-powered emergency life-safety systems, including emergency backup.</a:t>
            </a:r>
          </a:p>
          <a:p>
            <a:pPr marL="342900" indent="-342900">
              <a:spcAft>
                <a:spcPts val="300"/>
              </a:spcAft>
              <a:buFont typeface="+mj-lt"/>
              <a:buAutoNum type="arabicPeriod"/>
            </a:pPr>
            <a:r>
              <a:rPr lang="en-US" sz="1600" dirty="0">
                <a:latin typeface="Roboto Medium" panose="02000000000000000000" pitchFamily="2" charset="0"/>
                <a:ea typeface="Roboto Medium" panose="02000000000000000000" pitchFamily="2" charset="0"/>
                <a:cs typeface="Roboto Medium" panose="02000000000000000000" pitchFamily="2" charset="0"/>
              </a:rPr>
              <a:t>Gas-powered process equipment in I-2, F and L Occupancy Groups provided the electrical infrastructure is installed in accordance with Section 99.05.106.14.1.</a:t>
            </a:r>
          </a:p>
        </p:txBody>
      </p:sp>
      <p:sp>
        <p:nvSpPr>
          <p:cNvPr id="7" name="Subtitle 5">
            <a:extLst>
              <a:ext uri="{FF2B5EF4-FFF2-40B4-BE49-F238E27FC236}">
                <a16:creationId xmlns:a16="http://schemas.microsoft.com/office/drawing/2014/main" id="{C642584D-C108-E486-8FFA-C8ABD973089F}"/>
              </a:ext>
            </a:extLst>
          </p:cNvPr>
          <p:cNvSpPr>
            <a:spLocks noGrp="1"/>
          </p:cNvSpPr>
          <p:nvPr>
            <p:ph type="subTitle" idx="1"/>
          </p:nvPr>
        </p:nvSpPr>
        <p:spPr>
          <a:xfrm>
            <a:off x="4129237" y="2522333"/>
            <a:ext cx="7203044" cy="1179627"/>
          </a:xfrm>
        </p:spPr>
        <p:txBody>
          <a:bodyPr>
            <a:normAutofit lnSpcReduction="10000"/>
          </a:bodyPr>
          <a:lstStyle/>
          <a:p>
            <a:pPr algn="l"/>
            <a:r>
              <a:rPr lang="en-US" sz="2800" b="1" dirty="0">
                <a:solidFill>
                  <a:srgbClr val="037BA9"/>
                </a:solidFill>
                <a:latin typeface="Roboto" pitchFamily="2" charset="0"/>
                <a:ea typeface="Roboto" pitchFamily="2" charset="0"/>
              </a:rPr>
              <a:t>Los Angeles Municipal Code </a:t>
            </a:r>
          </a:p>
          <a:p>
            <a:pPr algn="l"/>
            <a:r>
              <a:rPr lang="en-US" sz="2400" dirty="0">
                <a:latin typeface="Roboto Condensed" panose="02000000000000000000" pitchFamily="2" charset="0"/>
                <a:ea typeface="Roboto Condensed" panose="02000000000000000000" pitchFamily="2" charset="0"/>
                <a:cs typeface="Roboto Condensed" panose="02000000000000000000" pitchFamily="2" charset="0"/>
              </a:rPr>
              <a:t>99.05.106.14. </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All-electric buildings. All newly constructed buildings shall be all-electric buildings.</a:t>
            </a:r>
          </a:p>
          <a:p>
            <a:pPr algn="l"/>
            <a:endParaRPr lang="en-US" dirty="0"/>
          </a:p>
        </p:txBody>
      </p:sp>
    </p:spTree>
    <p:extLst>
      <p:ext uri="{BB962C8B-B14F-4D97-AF65-F5344CB8AC3E}">
        <p14:creationId xmlns:p14="http://schemas.microsoft.com/office/powerpoint/2010/main" val="436749489"/>
      </p:ext>
    </p:extLst>
  </p:cSld>
  <p:clrMapOvr>
    <a:masterClrMapping/>
  </p:clrMapOvr>
  <p:transition spd="med" advTm="0">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B73C1"/>
        </a:solidFill>
        <a:effectLst/>
      </p:bgPr>
    </p:bg>
    <p:spTree>
      <p:nvGrpSpPr>
        <p:cNvPr id="1" name="Shape 660">
          <a:extLst>
            <a:ext uri="{FF2B5EF4-FFF2-40B4-BE49-F238E27FC236}">
              <a16:creationId xmlns:a16="http://schemas.microsoft.com/office/drawing/2014/main" id="{9F68E7B0-9084-D36A-0536-A91323FB2DCD}"/>
            </a:ext>
          </a:extLst>
        </p:cNvPr>
        <p:cNvGrpSpPr/>
        <p:nvPr/>
      </p:nvGrpSpPr>
      <p:grpSpPr>
        <a:xfrm>
          <a:off x="0" y="0"/>
          <a:ext cx="0" cy="0"/>
          <a:chOff x="0" y="0"/>
          <a:chExt cx="0" cy="0"/>
        </a:xfrm>
      </p:grpSpPr>
      <p:pic>
        <p:nvPicPr>
          <p:cNvPr id="7" name="Picture 6" descr="A power lines with red streaks&#10;&#10;Description automatically generated with medium confidence">
            <a:extLst>
              <a:ext uri="{FF2B5EF4-FFF2-40B4-BE49-F238E27FC236}">
                <a16:creationId xmlns:a16="http://schemas.microsoft.com/office/drawing/2014/main" id="{19824521-9DE1-D669-3F15-F17A14564B4A}"/>
              </a:ext>
            </a:extLst>
          </p:cNvPr>
          <p:cNvPicPr>
            <a:picLocks noChangeAspect="1"/>
          </p:cNvPicPr>
          <p:nvPr/>
        </p:nvPicPr>
        <p:blipFill rotWithShape="1">
          <a:blip r:embed="rId3" cstate="screen">
            <a:alphaModFix amt="74000"/>
            <a:extLst>
              <a:ext uri="{BEBA8EAE-BF5A-486C-A8C5-ECC9F3942E4B}">
                <a14:imgProps xmlns:a14="http://schemas.microsoft.com/office/drawing/2010/main">
                  <a14:imgLayer r:embed="rId4">
                    <a14:imgEffect>
                      <a14:colorTemperature colorTemp="4700"/>
                    </a14:imgEffect>
                    <a14:imgEffect>
                      <a14:saturation sat="108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Google Shape;655;p95">
            <a:extLst>
              <a:ext uri="{FF2B5EF4-FFF2-40B4-BE49-F238E27FC236}">
                <a16:creationId xmlns:a16="http://schemas.microsoft.com/office/drawing/2014/main" id="{69DF71B1-AC39-26A8-7955-5A81901CD572}"/>
              </a:ext>
            </a:extLst>
          </p:cNvPr>
          <p:cNvSpPr txBox="1"/>
          <p:nvPr/>
        </p:nvSpPr>
        <p:spPr>
          <a:xfrm>
            <a:off x="1694052" y="2267953"/>
            <a:ext cx="8803885" cy="2322094"/>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lang="en-US" sz="6600" b="1" kern="0" dirty="0">
                <a:solidFill>
                  <a:srgbClr val="FFFFFF"/>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sym typeface="Roboto"/>
              </a:rPr>
              <a:t>Moving Towards a</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66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Low Carbon Electric Grid</a:t>
            </a:r>
            <a:endParaRPr kumimoji="0" sz="2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spTree>
    <p:extLst>
      <p:ext uri="{BB962C8B-B14F-4D97-AF65-F5344CB8AC3E}">
        <p14:creationId xmlns:p14="http://schemas.microsoft.com/office/powerpoint/2010/main" val="199482641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501AA3E-56B8-564C-8948-C9D1CC7827AA}"/>
              </a:ext>
            </a:extLst>
          </p:cNvPr>
          <p:cNvSpPr txBox="1"/>
          <p:nvPr/>
        </p:nvSpPr>
        <p:spPr>
          <a:xfrm>
            <a:off x="265041" y="5829627"/>
            <a:ext cx="31469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Source: IEA 2022. All rights reserved. Adapted from "Tracking Clean Energy Progress" (IEA 2022f)</a:t>
            </a:r>
            <a:r>
              <a:rPr lang="en-US" sz="1000" dirty="0">
                <a:solidFill>
                  <a:prstClr val="white"/>
                </a:solidFill>
                <a:latin typeface="Roboto" panose="02000000000000000000" pitchFamily="2" charset="0"/>
                <a:ea typeface="Roboto" panose="02000000000000000000" pitchFamily="2" charset="0"/>
                <a:cs typeface="Roboto" panose="02000000000000000000" pitchFamily="2" charset="0"/>
              </a:rPr>
              <a:t>, </a:t>
            </a:r>
            <a:r>
              <a:rPr kumimoji="0" lang="en-US" sz="1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https://www.unep.org/resources/publication/2022-global-status-report-buildings-and-construction</a:t>
            </a:r>
          </a:p>
        </p:txBody>
      </p:sp>
      <p:sp>
        <p:nvSpPr>
          <p:cNvPr id="2" name="Title 1"/>
          <p:cNvSpPr>
            <a:spLocks noGrp="1"/>
          </p:cNvSpPr>
          <p:nvPr>
            <p:ph type="ctrTitle"/>
          </p:nvPr>
        </p:nvSpPr>
        <p:spPr>
          <a:xfrm>
            <a:off x="550458" y="674430"/>
            <a:ext cx="3026336" cy="3961630"/>
          </a:xfrm>
          <a:noFill/>
          <a:effectLst/>
        </p:spPr>
        <p:txBody>
          <a:bodyPr anchor="t">
            <a:noAutofit/>
          </a:bodyPr>
          <a:lstStyle/>
          <a:p>
            <a:pPr algn="l"/>
            <a:r>
              <a:rPr lang="en-US" sz="40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Global building sector energy-related CO</a:t>
            </a:r>
            <a:r>
              <a:rPr lang="en-US" sz="4000" b="1" baseline="-25000"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2</a:t>
            </a:r>
            <a:r>
              <a:rPr lang="en-US" sz="40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 emissions, </a:t>
            </a:r>
            <a:br>
              <a:rPr lang="en-US" sz="40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0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2021</a:t>
            </a:r>
          </a:p>
        </p:txBody>
      </p:sp>
      <p:pic>
        <p:nvPicPr>
          <p:cNvPr id="4" name="Picture 3" descr="Chart, sunburst chart&#10;&#10;Description automatically generated">
            <a:extLst>
              <a:ext uri="{FF2B5EF4-FFF2-40B4-BE49-F238E27FC236}">
                <a16:creationId xmlns:a16="http://schemas.microsoft.com/office/drawing/2014/main" id="{0639FF06-D296-5494-DCC0-29F07F17B0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35860" y="191101"/>
            <a:ext cx="7805682" cy="6475797"/>
          </a:xfrm>
          <a:prstGeom prst="rect">
            <a:avLst/>
          </a:prstGeom>
        </p:spPr>
      </p:pic>
    </p:spTree>
    <p:extLst>
      <p:ext uri="{BB962C8B-B14F-4D97-AF65-F5344CB8AC3E}">
        <p14:creationId xmlns:p14="http://schemas.microsoft.com/office/powerpoint/2010/main" val="313918894"/>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aph of energy generation&#10;&#10;Description automatically generated">
            <a:extLst>
              <a:ext uri="{FF2B5EF4-FFF2-40B4-BE49-F238E27FC236}">
                <a16:creationId xmlns:a16="http://schemas.microsoft.com/office/drawing/2014/main" id="{23263A00-FAD3-FCC2-CA1C-C65A7ECC10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95085" y="914400"/>
            <a:ext cx="10202664" cy="5616225"/>
          </a:xfrm>
          <a:prstGeom prst="rect">
            <a:avLst/>
          </a:prstGeom>
        </p:spPr>
      </p:pic>
      <p:sp>
        <p:nvSpPr>
          <p:cNvPr id="2" name="Title 1"/>
          <p:cNvSpPr>
            <a:spLocks noGrp="1"/>
          </p:cNvSpPr>
          <p:nvPr>
            <p:ph type="ctrTitle"/>
          </p:nvPr>
        </p:nvSpPr>
        <p:spPr>
          <a:xfrm>
            <a:off x="1042765" y="198713"/>
            <a:ext cx="10651930" cy="865774"/>
          </a:xfrm>
        </p:spPr>
        <p:txBody>
          <a:bodyPr>
            <a:noAutofit/>
          </a:bodyPr>
          <a:lstStyle/>
          <a:p>
            <a:pPr algn="l">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3200" b="1" dirty="0">
                <a:solidFill>
                  <a:prstClr val="black">
                    <a:lumMod val="65000"/>
                    <a:lumOff val="35000"/>
                  </a:prstClr>
                </a:solidFill>
                <a:latin typeface="Roboto Condensed" panose="02000000000000000000" pitchFamily="2" charset="0"/>
                <a:cs typeface="Roboto Condensed" panose="02000000000000000000" pitchFamily="2" charset="0"/>
              </a:rPr>
              <a:t>Electricity generation from </a:t>
            </a:r>
            <a:r>
              <a:rPr lang="en-US" sz="3200" b="1" dirty="0">
                <a:solidFill>
                  <a:srgbClr val="00529B"/>
                </a:solidFill>
                <a:latin typeface="Roboto Condensed" panose="02000000000000000000" pitchFamily="2" charset="0"/>
                <a:cs typeface="Roboto Condensed" panose="02000000000000000000" pitchFamily="2" charset="0"/>
              </a:rPr>
              <a:t>low-carbon sources</a:t>
            </a:r>
            <a:r>
              <a:rPr lang="en-US" sz="3200" b="1" dirty="0">
                <a:solidFill>
                  <a:prstClr val="black">
                    <a:lumMod val="65000"/>
                    <a:lumOff val="35000"/>
                  </a:prstClr>
                </a:solidFill>
                <a:latin typeface="Roboto Condensed" panose="02000000000000000000" pitchFamily="2" charset="0"/>
                <a:cs typeface="Roboto Condensed" panose="02000000000000000000" pitchFamily="2" charset="0"/>
              </a:rPr>
              <a:t>, 2000 to 2022</a:t>
            </a:r>
            <a:br>
              <a:rPr lang="en-US" b="1" dirty="0">
                <a:solidFill>
                  <a:prstClr val="black">
                    <a:lumMod val="65000"/>
                    <a:lumOff val="35000"/>
                  </a:prstClr>
                </a:solidFill>
                <a:latin typeface="Roboto Condensed" panose="02000000000000000000" pitchFamily="2" charset="0"/>
                <a:cs typeface="Roboto Condensed" panose="02000000000000000000" pitchFamily="2" charset="0"/>
              </a:rPr>
            </a:br>
            <a:endParaRPr lang="en-US" sz="1600" dirty="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 name="TextBox 2">
            <a:extLst>
              <a:ext uri="{FF2B5EF4-FFF2-40B4-BE49-F238E27FC236}">
                <a16:creationId xmlns:a16="http://schemas.microsoft.com/office/drawing/2014/main" id="{19C51DD1-5651-244E-0D1E-273DA12DE537}"/>
              </a:ext>
            </a:extLst>
          </p:cNvPr>
          <p:cNvSpPr txBox="1"/>
          <p:nvPr/>
        </p:nvSpPr>
        <p:spPr>
          <a:xfrm>
            <a:off x="1295085" y="6403668"/>
            <a:ext cx="10896915"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Source: Ember - Ember - Yearly Electricity Data (2023); Ember - European Electricity Review (2022); Energy Institute - Statistical Review of World Energy (2023),  OurWorldInData.org/energy</a:t>
            </a:r>
          </a:p>
        </p:txBody>
      </p:sp>
      <p:grpSp>
        <p:nvGrpSpPr>
          <p:cNvPr id="15" name="Group 14">
            <a:extLst>
              <a:ext uri="{FF2B5EF4-FFF2-40B4-BE49-F238E27FC236}">
                <a16:creationId xmlns:a16="http://schemas.microsoft.com/office/drawing/2014/main" id="{13D3C5A0-48A9-23AA-8B7D-FABEB58BA515}"/>
              </a:ext>
            </a:extLst>
          </p:cNvPr>
          <p:cNvGrpSpPr/>
          <p:nvPr/>
        </p:nvGrpSpPr>
        <p:grpSpPr>
          <a:xfrm>
            <a:off x="8828649" y="2129938"/>
            <a:ext cx="2357022" cy="2305262"/>
            <a:chOff x="8569566" y="1202464"/>
            <a:chExt cx="3531693" cy="3531693"/>
          </a:xfrm>
        </p:grpSpPr>
        <p:pic>
          <p:nvPicPr>
            <p:cNvPr id="13" name="Picture 12" descr="A graph of the country's economic growth&#10;&#10;Description automatically generated">
              <a:extLst>
                <a:ext uri="{FF2B5EF4-FFF2-40B4-BE49-F238E27FC236}">
                  <a16:creationId xmlns:a16="http://schemas.microsoft.com/office/drawing/2014/main" id="{B205BAD7-A38B-5327-A5D2-C7F76BE0CB3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569566" y="1202465"/>
              <a:ext cx="3531692" cy="3531691"/>
            </a:xfrm>
            <a:custGeom>
              <a:avLst/>
              <a:gdLst>
                <a:gd name="connsiteX0" fmla="*/ 1765846 w 3531692"/>
                <a:gd name="connsiteY0" fmla="*/ 0 h 3531691"/>
                <a:gd name="connsiteX1" fmla="*/ 3531692 w 3531692"/>
                <a:gd name="connsiteY1" fmla="*/ 1765846 h 3531691"/>
                <a:gd name="connsiteX2" fmla="*/ 1946394 w 3531692"/>
                <a:gd name="connsiteY2" fmla="*/ 3522575 h 3531691"/>
                <a:gd name="connsiteX3" fmla="*/ 1765865 w 3531692"/>
                <a:gd name="connsiteY3" fmla="*/ 3531691 h 3531691"/>
                <a:gd name="connsiteX4" fmla="*/ 1765827 w 3531692"/>
                <a:gd name="connsiteY4" fmla="*/ 3531691 h 3531691"/>
                <a:gd name="connsiteX5" fmla="*/ 1585299 w 3531692"/>
                <a:gd name="connsiteY5" fmla="*/ 3522575 h 3531691"/>
                <a:gd name="connsiteX6" fmla="*/ 0 w 3531692"/>
                <a:gd name="connsiteY6" fmla="*/ 1765846 h 3531691"/>
                <a:gd name="connsiteX7" fmla="*/ 1765846 w 3531692"/>
                <a:gd name="connsiteY7" fmla="*/ 0 h 35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692" h="3531691">
                  <a:moveTo>
                    <a:pt x="1765846" y="0"/>
                  </a:moveTo>
                  <a:cubicBezTo>
                    <a:pt x="2741096" y="0"/>
                    <a:pt x="3531692" y="790596"/>
                    <a:pt x="3531692" y="1765846"/>
                  </a:cubicBezTo>
                  <a:cubicBezTo>
                    <a:pt x="3531692" y="2680143"/>
                    <a:pt x="2836832" y="3432146"/>
                    <a:pt x="1946394" y="3522575"/>
                  </a:cubicBezTo>
                  <a:lnTo>
                    <a:pt x="1765865" y="3531691"/>
                  </a:lnTo>
                  <a:lnTo>
                    <a:pt x="1765827" y="3531691"/>
                  </a:lnTo>
                  <a:lnTo>
                    <a:pt x="1585299" y="3522575"/>
                  </a:lnTo>
                  <a:cubicBezTo>
                    <a:pt x="694860" y="3432146"/>
                    <a:pt x="0" y="2680143"/>
                    <a:pt x="0" y="1765846"/>
                  </a:cubicBezTo>
                  <a:cubicBezTo>
                    <a:pt x="0" y="790596"/>
                    <a:pt x="790596" y="0"/>
                    <a:pt x="1765846" y="0"/>
                  </a:cubicBezTo>
                  <a:close/>
                </a:path>
              </a:pathLst>
            </a:custGeom>
          </p:spPr>
        </p:pic>
        <p:sp>
          <p:nvSpPr>
            <p:cNvPr id="14" name="Oval 13">
              <a:extLst>
                <a:ext uri="{FF2B5EF4-FFF2-40B4-BE49-F238E27FC236}">
                  <a16:creationId xmlns:a16="http://schemas.microsoft.com/office/drawing/2014/main" id="{DF3CEF04-4985-E0D2-F5D6-FCA465FAFD79}"/>
                </a:ext>
              </a:extLst>
            </p:cNvPr>
            <p:cNvSpPr/>
            <p:nvPr/>
          </p:nvSpPr>
          <p:spPr>
            <a:xfrm>
              <a:off x="8569566" y="1202464"/>
              <a:ext cx="3531693" cy="3531693"/>
            </a:xfrm>
            <a:prstGeom prst="ellipse">
              <a:avLst/>
            </a:prstGeom>
            <a:solidFill>
              <a:srgbClr val="FFFF00">
                <a:alpha val="10455"/>
              </a:srgb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B1AC4F98-EED2-700D-3233-8CEDBAEF8748}"/>
              </a:ext>
            </a:extLst>
          </p:cNvPr>
          <p:cNvSpPr txBox="1"/>
          <p:nvPr/>
        </p:nvSpPr>
        <p:spPr>
          <a:xfrm>
            <a:off x="1042765" y="716857"/>
            <a:ext cx="1102089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Roboto Light" panose="02000000000000000000" pitchFamily="2" charset="0"/>
                <a:ea typeface="Roboto Light" panose="02000000000000000000" pitchFamily="2" charset="0"/>
                <a:cs typeface="Roboto Light" panose="02000000000000000000" pitchFamily="2" charset="0"/>
              </a:rPr>
              <a:t>Low-carbon electricity is the sum of electricity generation from nuclear and renewable sources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ustDataLst>
      <p:tags r:id="rId1"/>
    </p:custDataLst>
    <p:extLst>
      <p:ext uri="{BB962C8B-B14F-4D97-AF65-F5344CB8AC3E}">
        <p14:creationId xmlns:p14="http://schemas.microsoft.com/office/powerpoint/2010/main" val="953484037"/>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TIMING" val="|57.6"/>
</p:tagLst>
</file>

<file path=ppt/tags/tag10.xml><?xml version="1.0" encoding="utf-8"?>
<p:tagLst xmlns:a="http://schemas.openxmlformats.org/drawingml/2006/main" xmlns:r="http://schemas.openxmlformats.org/officeDocument/2006/relationships" xmlns:p="http://schemas.openxmlformats.org/presentationml/2006/main">
  <p:tag name="TIMING" val="|57.6"/>
</p:tagLst>
</file>

<file path=ppt/tags/tag11.xml><?xml version="1.0" encoding="utf-8"?>
<p:tagLst xmlns:a="http://schemas.openxmlformats.org/drawingml/2006/main" xmlns:r="http://schemas.openxmlformats.org/officeDocument/2006/relationships" xmlns:p="http://schemas.openxmlformats.org/presentationml/2006/main">
  <p:tag name="TIMING" val="|57.6"/>
</p:tagLst>
</file>

<file path=ppt/tags/tag12.xml><?xml version="1.0" encoding="utf-8"?>
<p:tagLst xmlns:a="http://schemas.openxmlformats.org/drawingml/2006/main" xmlns:r="http://schemas.openxmlformats.org/officeDocument/2006/relationships" xmlns:p="http://schemas.openxmlformats.org/presentationml/2006/main">
  <p:tag name="TIMING" val="|57.6"/>
</p:tagLst>
</file>

<file path=ppt/tags/tag13.xml><?xml version="1.0" encoding="utf-8"?>
<p:tagLst xmlns:a="http://schemas.openxmlformats.org/drawingml/2006/main" xmlns:r="http://schemas.openxmlformats.org/officeDocument/2006/relationships" xmlns:p="http://schemas.openxmlformats.org/presentationml/2006/main">
  <p:tag name="TIMING" val="|57.6"/>
</p:tagLst>
</file>

<file path=ppt/tags/tag14.xml><?xml version="1.0" encoding="utf-8"?>
<p:tagLst xmlns:a="http://schemas.openxmlformats.org/drawingml/2006/main" xmlns:r="http://schemas.openxmlformats.org/officeDocument/2006/relationships" xmlns:p="http://schemas.openxmlformats.org/presentationml/2006/main">
  <p:tag name="TIMING" val="|57.6"/>
</p:tagLst>
</file>

<file path=ppt/tags/tag15.xml><?xml version="1.0" encoding="utf-8"?>
<p:tagLst xmlns:a="http://schemas.openxmlformats.org/drawingml/2006/main" xmlns:r="http://schemas.openxmlformats.org/officeDocument/2006/relationships" xmlns:p="http://schemas.openxmlformats.org/presentationml/2006/main">
  <p:tag name="TIMING" val="|57.6"/>
</p:tagLst>
</file>

<file path=ppt/tags/tag16.xml><?xml version="1.0" encoding="utf-8"?>
<p:tagLst xmlns:a="http://schemas.openxmlformats.org/drawingml/2006/main" xmlns:r="http://schemas.openxmlformats.org/officeDocument/2006/relationships" xmlns:p="http://schemas.openxmlformats.org/presentationml/2006/main">
  <p:tag name="TIMING" val="|57.6"/>
</p:tagLst>
</file>

<file path=ppt/tags/tag17.xml><?xml version="1.0" encoding="utf-8"?>
<p:tagLst xmlns:a="http://schemas.openxmlformats.org/drawingml/2006/main" xmlns:r="http://schemas.openxmlformats.org/officeDocument/2006/relationships" xmlns:p="http://schemas.openxmlformats.org/presentationml/2006/main">
  <p:tag name="TIMING" val="|57.6"/>
</p:tagLst>
</file>

<file path=ppt/tags/tag18.xml><?xml version="1.0" encoding="utf-8"?>
<p:tagLst xmlns:a="http://schemas.openxmlformats.org/drawingml/2006/main" xmlns:r="http://schemas.openxmlformats.org/officeDocument/2006/relationships" xmlns:p="http://schemas.openxmlformats.org/presentationml/2006/main">
  <p:tag name="TIMING" val="|57.6"/>
</p:tagLst>
</file>

<file path=ppt/tags/tag2.xml><?xml version="1.0" encoding="utf-8"?>
<p:tagLst xmlns:a="http://schemas.openxmlformats.org/drawingml/2006/main" xmlns:r="http://schemas.openxmlformats.org/officeDocument/2006/relationships" xmlns:p="http://schemas.openxmlformats.org/presentationml/2006/main">
  <p:tag name="TIMING" val="|57.6"/>
</p:tagLst>
</file>

<file path=ppt/tags/tag3.xml><?xml version="1.0" encoding="utf-8"?>
<p:tagLst xmlns:a="http://schemas.openxmlformats.org/drawingml/2006/main" xmlns:r="http://schemas.openxmlformats.org/officeDocument/2006/relationships" xmlns:p="http://schemas.openxmlformats.org/presentationml/2006/main">
  <p:tag name="TIMING" val="|35.4|8.5"/>
</p:tagLst>
</file>

<file path=ppt/tags/tag4.xml><?xml version="1.0" encoding="utf-8"?>
<p:tagLst xmlns:a="http://schemas.openxmlformats.org/drawingml/2006/main" xmlns:r="http://schemas.openxmlformats.org/officeDocument/2006/relationships" xmlns:p="http://schemas.openxmlformats.org/presentationml/2006/main">
  <p:tag name="TIMING" val="|35.4|8.5"/>
</p:tagLst>
</file>

<file path=ppt/tags/tag5.xml><?xml version="1.0" encoding="utf-8"?>
<p:tagLst xmlns:a="http://schemas.openxmlformats.org/drawingml/2006/main" xmlns:r="http://schemas.openxmlformats.org/officeDocument/2006/relationships" xmlns:p="http://schemas.openxmlformats.org/presentationml/2006/main">
  <p:tag name="TIMING" val="|57.6"/>
</p:tagLst>
</file>

<file path=ppt/tags/tag6.xml><?xml version="1.0" encoding="utf-8"?>
<p:tagLst xmlns:a="http://schemas.openxmlformats.org/drawingml/2006/main" xmlns:r="http://schemas.openxmlformats.org/officeDocument/2006/relationships" xmlns:p="http://schemas.openxmlformats.org/presentationml/2006/main">
  <p:tag name="TIMING" val="|57.6"/>
</p:tagLst>
</file>

<file path=ppt/tags/tag7.xml><?xml version="1.0" encoding="utf-8"?>
<p:tagLst xmlns:a="http://schemas.openxmlformats.org/drawingml/2006/main" xmlns:r="http://schemas.openxmlformats.org/officeDocument/2006/relationships" xmlns:p="http://schemas.openxmlformats.org/presentationml/2006/main">
  <p:tag name="TIMING" val="|26.8|8.4|6.3|17.8|13.8"/>
</p:tagLst>
</file>

<file path=ppt/tags/tag8.xml><?xml version="1.0" encoding="utf-8"?>
<p:tagLst xmlns:a="http://schemas.openxmlformats.org/drawingml/2006/main" xmlns:r="http://schemas.openxmlformats.org/officeDocument/2006/relationships" xmlns:p="http://schemas.openxmlformats.org/presentationml/2006/main">
  <p:tag name="TIMING" val="|57.6"/>
</p:tagLst>
</file>

<file path=ppt/tags/tag9.xml><?xml version="1.0" encoding="utf-8"?>
<p:tagLst xmlns:a="http://schemas.openxmlformats.org/drawingml/2006/main" xmlns:r="http://schemas.openxmlformats.org/officeDocument/2006/relationships" xmlns:p="http://schemas.openxmlformats.org/presentationml/2006/main">
  <p:tag name="TIMING" val="|57.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HRAE Decarbonization Retrofits" id="{D9B29C34-CCF6-F14C-AE10-6C0048A0454D}" vid="{24C6A641-75D0-0641-ACB8-0AC39392ED93}"/>
    </a:ext>
  </a:ext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HRAE Decarbonization Retrofits" id="{D9B29C34-CCF6-F14C-AE10-6C0048A0454D}" vid="{F1BF075E-B592-D942-96B9-E234243C93D8}"/>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HRAE Decarbonization Retrofits" id="{D9B29C34-CCF6-F14C-AE10-6C0048A0454D}" vid="{F1BF075E-B592-D942-96B9-E234243C93D8}"/>
    </a:ext>
  </a:ext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7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0E50374EE55DF44B46327BEC5647951" ma:contentTypeVersion="10" ma:contentTypeDescription="Create a new document." ma:contentTypeScope="" ma:versionID="eda40e137a2f76be393a2207704ee8cd">
  <xsd:schema xmlns:xsd="http://www.w3.org/2001/XMLSchema" xmlns:xs="http://www.w3.org/2001/XMLSchema" xmlns:p="http://schemas.microsoft.com/office/2006/metadata/properties" xmlns:ns3="53c7ad03-922b-4081-a692-dc901bcc8627" targetNamespace="http://schemas.microsoft.com/office/2006/metadata/properties" ma:root="true" ma:fieldsID="e1d44ad931e6aa91749d7b001a62e952" ns3:_="">
    <xsd:import namespace="53c7ad03-922b-4081-a692-dc901bcc862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c7ad03-922b-4081-a692-dc901bcc86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B8F097-3557-4465-8CF6-E7D755BA020B}">
  <ds:schemaRefs>
    <ds:schemaRef ds:uri="http://schemas.microsoft.com/sharepoint/v3/contenttype/forms"/>
  </ds:schemaRefs>
</ds:datastoreItem>
</file>

<file path=customXml/itemProps2.xml><?xml version="1.0" encoding="utf-8"?>
<ds:datastoreItem xmlns:ds="http://schemas.openxmlformats.org/officeDocument/2006/customXml" ds:itemID="{BC8DB5F9-3255-417B-A3D4-834CFF6D57AD}">
  <ds:schemaRefs>
    <ds:schemaRef ds:uri="http://purl.org/dc/elements/1.1/"/>
    <ds:schemaRef ds:uri="http://schemas.openxmlformats.org/package/2006/metadata/core-properties"/>
    <ds:schemaRef ds:uri="53c7ad03-922b-4081-a692-dc901bcc8627"/>
    <ds:schemaRef ds:uri="http://schemas.microsoft.com/office/2006/documentManagement/types"/>
    <ds:schemaRef ds:uri="http://purl.org/dc/dcmitype/"/>
    <ds:schemaRef ds:uri="http://purl.org/dc/term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2F89FD0-FC2C-45E6-A988-D00A031BC2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c7ad03-922b-4081-a692-dc901bcc86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78265</TotalTime>
  <Words>3705</Words>
  <Application>Microsoft Office PowerPoint</Application>
  <PresentationFormat>Widescreen</PresentationFormat>
  <Paragraphs>489</Paragraphs>
  <Slides>58</Slides>
  <Notes>57</Notes>
  <HiddenSlides>0</HiddenSlides>
  <MMClips>0</MMClips>
  <ScaleCrop>false</ScaleCrop>
  <HeadingPairs>
    <vt:vector size="6" baseType="variant">
      <vt:variant>
        <vt:lpstr>Fonts Used</vt:lpstr>
      </vt:variant>
      <vt:variant>
        <vt:i4>19</vt:i4>
      </vt:variant>
      <vt:variant>
        <vt:lpstr>Theme</vt:lpstr>
      </vt:variant>
      <vt:variant>
        <vt:i4>15</vt:i4>
      </vt:variant>
      <vt:variant>
        <vt:lpstr>Slide Titles</vt:lpstr>
      </vt:variant>
      <vt:variant>
        <vt:i4>58</vt:i4>
      </vt:variant>
    </vt:vector>
  </HeadingPairs>
  <TitlesOfParts>
    <vt:vector size="92" baseType="lpstr">
      <vt:lpstr>Akzidenz Grotesk BE Medium</vt:lpstr>
      <vt:lpstr>Akzidenz Grotesk BE Regular</vt:lpstr>
      <vt:lpstr>akzidenz-grotesk</vt:lpstr>
      <vt:lpstr>Aptos</vt:lpstr>
      <vt:lpstr>Aptos Display</vt:lpstr>
      <vt:lpstr>Arial</vt:lpstr>
      <vt:lpstr>Calibri</vt:lpstr>
      <vt:lpstr>Corbel</vt:lpstr>
      <vt:lpstr>Helvetica</vt:lpstr>
      <vt:lpstr>Lato</vt:lpstr>
      <vt:lpstr>Lora</vt:lpstr>
      <vt:lpstr>Roboto</vt:lpstr>
      <vt:lpstr>Roboto Condensed</vt:lpstr>
      <vt:lpstr>Roboto Condensed Light</vt:lpstr>
      <vt:lpstr>Roboto Light</vt:lpstr>
      <vt:lpstr>Roboto Medium</vt:lpstr>
      <vt:lpstr>Söhne</vt:lpstr>
      <vt:lpstr>Times New Roman</vt:lpstr>
      <vt:lpstr>Wingdings</vt:lpstr>
      <vt:lpstr>Office Theme</vt:lpstr>
      <vt:lpstr>1_Office Theme</vt:lpstr>
      <vt:lpstr>1_Office Theme</vt:lpstr>
      <vt:lpstr>9_Office Theme</vt:lpstr>
      <vt:lpstr>Custom Design</vt:lpstr>
      <vt:lpstr>7_Office Theme</vt:lpstr>
      <vt:lpstr>1_Custom Design</vt:lpstr>
      <vt:lpstr>6_Custom Design</vt:lpstr>
      <vt:lpstr>8_Custom Design</vt:lpstr>
      <vt:lpstr>3_Custom Design</vt:lpstr>
      <vt:lpstr>5_Custom Design</vt:lpstr>
      <vt:lpstr>4_Custom Design</vt:lpstr>
      <vt:lpstr>2_Custom Design</vt:lpstr>
      <vt:lpstr>3_Office Theme</vt:lpstr>
      <vt:lpstr>4_Office Theme</vt:lpstr>
      <vt:lpstr>PowerPoint Presentation</vt:lpstr>
      <vt:lpstr>Agenda</vt:lpstr>
      <vt:lpstr>PowerPoint Presentation</vt:lpstr>
      <vt:lpstr>PowerPoint Presentation</vt:lpstr>
      <vt:lpstr>PowerPoint Presentation</vt:lpstr>
      <vt:lpstr>PowerPoint Presentation</vt:lpstr>
      <vt:lpstr>PowerPoint Presentation</vt:lpstr>
      <vt:lpstr>Global building sector energy-related CO2 emissions,  2021</vt:lpstr>
      <vt:lpstr>Electricity generation from low-carbon sources, 2000 to 2022 </vt:lpstr>
      <vt:lpstr>Electricity generation from coal, 2000 to 2022 </vt:lpstr>
      <vt:lpstr>Carbon intensity of electricity, 2000 to 2022 Carbon intensity is measured in grams of carbon dioxide-equivalents emitted per kilowatt-hour of electricity</vt:lpstr>
      <vt:lpstr>Carbon intensity of electricity, 2000 to 2022 Carbon intensity is measured in grams of carbon dioxide-equivalents emitted per kilowatt-hour of electricity</vt:lpstr>
      <vt:lpstr>PowerPoint Presentation</vt:lpstr>
      <vt:lpstr>California Power Mix, 2009 to 2022</vt:lpstr>
      <vt:lpstr>Local Utility Power Content Labels, 2022</vt:lpstr>
      <vt:lpstr>PowerPoint Presentation</vt:lpstr>
      <vt:lpstr>PowerPoint Presentation</vt:lpstr>
      <vt:lpstr>Pillars of Beneficial Electrification</vt:lpstr>
      <vt:lpstr>PowerPoint Presentation</vt:lpstr>
      <vt:lpstr>PowerPoint Presentation</vt:lpstr>
      <vt:lpstr>Refrigeration Equipment Greenhouse Gas Emissions  EN 15978</vt:lpstr>
      <vt:lpstr>Refrigerant Greenhouse Gas Emissions</vt:lpstr>
      <vt:lpstr>Refrigerant Greenhouse Gas Emissions</vt:lpstr>
      <vt:lpstr>Refrigerant Greenhouse Gas Emissions</vt:lpstr>
      <vt:lpstr>Refrigerant Greenhouse Gas Emissions  R410a VRF Example</vt:lpstr>
      <vt:lpstr>Refrigerant Greenhouse Gas Emissions</vt:lpstr>
      <vt:lpstr>PowerPoint Presentation</vt:lpstr>
      <vt:lpstr>Initial Considerations</vt:lpstr>
      <vt:lpstr>Heat Recovery to Reduce Heating Loads</vt:lpstr>
      <vt:lpstr>Heat Recovery MA/EA Heat Pumps</vt:lpstr>
      <vt:lpstr>Heat Pump Alternatives</vt:lpstr>
      <vt:lpstr>Matching Systems to Building Types</vt:lpstr>
      <vt:lpstr>Heat Pump System Sizing, Chicago</vt:lpstr>
      <vt:lpstr>Long Beach Ambient Temperature TMY3</vt:lpstr>
      <vt:lpstr>Understand the Operating Limits for ASHPs</vt:lpstr>
      <vt:lpstr>Lower Supply Water Temperatures</vt:lpstr>
      <vt:lpstr>Heat/Energy Recovery (Waterside)</vt:lpstr>
      <vt:lpstr>Right-Sourcing (GSHP)</vt:lpstr>
      <vt:lpstr>Advanced Heat Pump Strategies (Pairing with Storage)</vt:lpstr>
      <vt:lpstr>Target Utility Cost Parity and Emission Reduction</vt:lpstr>
      <vt:lpstr>Target Utility Cost Parity and Emission Reduction</vt:lpstr>
      <vt:lpstr>PowerPoint Presentation</vt:lpstr>
      <vt:lpstr>Electrification Retrofit Barriers</vt:lpstr>
      <vt:lpstr>PowerPoint Presentation</vt:lpstr>
      <vt:lpstr>PowerPoint Presentation</vt:lpstr>
      <vt:lpstr>1-row VAV Percent Reheat Capacity vs. EWT</vt:lpstr>
      <vt:lpstr>1-row VAV Percent Reheat Capacity vs. EWT</vt:lpstr>
      <vt:lpstr>Decarb  Retrofit Lessons Learned</vt:lpstr>
      <vt:lpstr>PowerPoint Presentation</vt:lpstr>
      <vt:lpstr>Decarb  Retrofit Lessons Learned</vt:lpstr>
      <vt:lpstr>PowerPoint Presentation</vt:lpstr>
      <vt:lpstr>PowerPoint Presentation</vt:lpstr>
      <vt:lpstr>Decarb  Retrofit Lessons Learned</vt:lpstr>
      <vt:lpstr>PowerPoint Presentation</vt:lpstr>
      <vt:lpstr>ASHRAE Published Decarbonization Guides</vt:lpstr>
      <vt:lpstr>ASHRAE Decarbonization Guides COMING IN 2025!</vt:lpstr>
      <vt:lpstr>PowerPoint Presentation</vt:lpstr>
      <vt:lpstr>PowerPoint Presentation</vt:lpstr>
    </vt:vector>
  </TitlesOfParts>
  <Company>ASHRAE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Joyce, Megan</dc:creator>
  <cp:lastModifiedBy>West, Heather</cp:lastModifiedBy>
  <cp:revision>351</cp:revision>
  <cp:lastPrinted>2024-09-11T19:48:07Z</cp:lastPrinted>
  <dcterms:created xsi:type="dcterms:W3CDTF">2017-02-06T18:00:44Z</dcterms:created>
  <dcterms:modified xsi:type="dcterms:W3CDTF">2025-10-28T16:50:43Z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0x01010090E50374EE55DF44B46327BEC5647951</vt:lpwstr>
  </property>
</Properties>
</file>